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340" r:id="rId4"/>
    <p:sldId id="339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41" r:id="rId15"/>
  </p:sldIdLst>
  <p:sldSz cx="9144000" cy="6858000" type="screen4x3"/>
  <p:notesSz cx="6742113" cy="98726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기본 구역" id="{766B0976-F583-4FFD-826D-F459257C93C0}">
          <p14:sldIdLst>
            <p14:sldId id="256"/>
          </p14:sldIdLst>
        </p14:section>
        <p14:section name="제목 없는 구역" id="{57BEA01C-934A-4813-9C5A-7AEE9C577755}">
          <p14:sldIdLst>
            <p14:sldId id="258"/>
            <p14:sldId id="299"/>
            <p14:sldId id="300"/>
            <p14:sldId id="302"/>
            <p14:sldId id="303"/>
            <p14:sldId id="304"/>
            <p14:sldId id="298"/>
            <p14:sldId id="306"/>
            <p14:sldId id="259"/>
            <p14:sldId id="309"/>
            <p14:sldId id="322"/>
            <p14:sldId id="305"/>
            <p14:sldId id="268"/>
            <p14:sldId id="307"/>
            <p14:sldId id="313"/>
            <p14:sldId id="260"/>
            <p14:sldId id="262"/>
            <p14:sldId id="312"/>
            <p14:sldId id="269"/>
            <p14:sldId id="291"/>
            <p14:sldId id="308"/>
            <p14:sldId id="310"/>
            <p14:sldId id="288"/>
            <p14:sldId id="311"/>
            <p14:sldId id="266"/>
            <p14:sldId id="270"/>
            <p14:sldId id="257"/>
            <p14:sldId id="314"/>
            <p14:sldId id="315"/>
            <p14:sldId id="261"/>
            <p14:sldId id="271"/>
            <p14:sldId id="316"/>
            <p14:sldId id="290"/>
            <p14:sldId id="317"/>
            <p14:sldId id="272"/>
            <p14:sldId id="289"/>
            <p14:sldId id="318"/>
            <p14:sldId id="319"/>
            <p14:sldId id="273"/>
            <p14:sldId id="320"/>
            <p14:sldId id="274"/>
            <p14:sldId id="321"/>
            <p14:sldId id="275"/>
            <p14:sldId id="323"/>
            <p14:sldId id="276"/>
            <p14:sldId id="277"/>
            <p14:sldId id="278"/>
            <p14:sldId id="294"/>
            <p14:sldId id="324"/>
            <p14:sldId id="295"/>
            <p14:sldId id="279"/>
            <p14:sldId id="280"/>
            <p14:sldId id="281"/>
            <p14:sldId id="282"/>
            <p14:sldId id="283"/>
            <p14:sldId id="325"/>
            <p14:sldId id="326"/>
            <p14:sldId id="327"/>
            <p14:sldId id="32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DD599-1AAE-4C3D-A937-2F11EB88F463}" type="datetimeFigureOut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4BEE3-3F43-45E0-89F9-F80D454BC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447601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5D4F6-8D79-4797-B78F-F87A10272356}" type="datetimeFigureOut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9E789-A2FC-4038-A83D-D6A72C8356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377097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9E789-A2FC-4038-A83D-D6A72C8356F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09141A-1FFC-48C3-B921-4CC6A4CFECBF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1CF28-408D-44F6-8B9A-1FF0DABC0550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767D-8950-42A1-8B5E-EC75C0884339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206C28-7CDF-4611-B422-61FD2BA53FE6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6F9AA0-4632-4D99-93E3-79DE0D8475D8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68E70-4F1F-4207-AEB6-1B5A4271E533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8AC1D-D566-4671-B100-CFAA1BFE0392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01243-7A0C-49A2-83FA-8052B429CEDC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40A1D-9632-48A6-AF3B-0D89EDA6FC26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AC2761-395E-477A-BFBC-45C36DC5DBE8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4B7DBC-F4E0-4790-96E9-1327D59A2816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6D7BD1-770B-4DA8-905C-087EF37A136A}" type="datetime1">
              <a:rPr lang="ko-KR" altLang="en-US" smtClean="0"/>
              <a:pPr/>
              <a:t>2018-08-30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1B88EDC-BF0D-4626-AC85-7A32A150AC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15212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국제사건의 재판절차</a:t>
            </a:r>
            <a:endParaRPr lang="ko-KR" alt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772400" cy="1382311"/>
          </a:xfrm>
        </p:spPr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pPr algn="ctr"/>
            <a:r>
              <a:rPr lang="en-US" altLang="ko-KR" sz="2400" b="1" dirty="0" smtClean="0"/>
              <a:t>2018. 9. 10.</a:t>
            </a:r>
          </a:p>
          <a:p>
            <a:pPr algn="ctr"/>
            <a:endParaRPr lang="en-US" altLang="ko-KR" sz="2400" b="1" dirty="0" smtClean="0"/>
          </a:p>
          <a:p>
            <a:pPr algn="ctr"/>
            <a:r>
              <a:rPr lang="ko-KR" altLang="en-US" sz="2400" b="1" dirty="0" smtClean="0"/>
              <a:t>서울중앙지방법원 판사 박은희</a:t>
            </a:r>
            <a:endParaRPr lang="ko-KR" altLang="en-US" sz="2400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허가된 외국어로 작성된 문서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번역문 첨부 없이 제출 </a:t>
            </a:r>
            <a:r>
              <a:rPr lang="ko-KR" altLang="en-US" sz="2000" dirty="0" smtClean="0"/>
              <a:t>가능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예외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소송절차의 원활한 진행을 위하여 현저히 필요한 경우 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            </a:t>
            </a:r>
            <a:r>
              <a:rPr lang="ko-KR" altLang="en-US" sz="2000" dirty="0" smtClean="0"/>
              <a:t>번역문 제출을 명할 수 있음</a:t>
            </a:r>
            <a:r>
              <a:rPr lang="en-US" altLang="ko-KR" sz="2000" dirty="0" smtClean="0"/>
              <a:t>    </a:t>
            </a:r>
          </a:p>
          <a:p>
            <a:pPr marL="109728" indent="0">
              <a:lnSpc>
                <a:spcPct val="150000"/>
              </a:lnSpc>
              <a:buNone/>
            </a:pP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허가된 외국어가 아닌 외국어로 작성된 문서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국어 또는 허가된 외국어 번역문 첨부 필요</a:t>
            </a:r>
            <a:endParaRPr lang="ko-KR" altLang="en-US" sz="20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문서</a:t>
            </a:r>
            <a:r>
              <a:rPr lang="en-US" altLang="ko-KR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서면과 서증</a:t>
            </a:r>
            <a:r>
              <a:rPr lang="en-US" altLang="ko-KR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의 제출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결정과 명령 </a:t>
            </a:r>
            <a:r>
              <a:rPr lang="en-US" altLang="ko-KR" sz="2400" b="1" dirty="0" smtClean="0"/>
              <a:t>: </a:t>
            </a:r>
            <a:r>
              <a:rPr lang="ko-KR" altLang="en-US" sz="2400" b="1" dirty="0" smtClean="0"/>
              <a:t>국어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결정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명령서는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국어</a:t>
            </a:r>
            <a:r>
              <a:rPr lang="ko-KR" altLang="en-US" sz="2000" dirty="0" smtClean="0"/>
              <a:t>로 작성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당사자에게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허가된 외국어 번역문</a:t>
            </a:r>
            <a:r>
              <a:rPr lang="ko-KR" altLang="en-US" sz="2000" dirty="0" smtClean="0"/>
              <a:t>을 송부할 수 있음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변론조서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녹음테이프 또는 속기록을 조서의 일부</a:t>
            </a:r>
            <a:r>
              <a:rPr lang="ko-KR" altLang="en-US" sz="2000" dirty="0" smtClean="0"/>
              <a:t>로 삼는 방식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   (</a:t>
            </a:r>
            <a:r>
              <a:rPr lang="ko-KR" altLang="en-US" sz="2000" dirty="0" smtClean="0"/>
              <a:t>민사소송법 제</a:t>
            </a:r>
            <a:r>
              <a:rPr lang="en-US" altLang="ko-KR" sz="2000" dirty="0" smtClean="0"/>
              <a:t>159</a:t>
            </a:r>
            <a:r>
              <a:rPr lang="ko-KR" altLang="en-US" sz="2000" dirty="0" smtClean="0"/>
              <a:t>조 제</a:t>
            </a:r>
            <a:r>
              <a:rPr lang="en-US" altLang="ko-KR" sz="2000" dirty="0" smtClean="0"/>
              <a:t>1, 2</a:t>
            </a:r>
            <a:r>
              <a:rPr lang="ko-KR" altLang="en-US" sz="2000" dirty="0" smtClean="0"/>
              <a:t>항</a:t>
            </a:r>
            <a:r>
              <a:rPr lang="en-US" altLang="ko-KR" sz="2000" dirty="0" smtClean="0"/>
              <a:t>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민사소송규칙 제</a:t>
            </a:r>
            <a:r>
              <a:rPr lang="en-US" altLang="ko-KR" sz="2000" dirty="0" smtClean="0"/>
              <a:t>36</a:t>
            </a:r>
            <a:r>
              <a:rPr lang="ko-KR" altLang="en-US" sz="2000" dirty="0" smtClean="0"/>
              <a:t>조 제</a:t>
            </a:r>
            <a:r>
              <a:rPr lang="en-US" altLang="ko-KR" sz="2000" dirty="0" smtClean="0"/>
              <a:t>3</a:t>
            </a:r>
            <a:r>
              <a:rPr lang="ko-KR" altLang="en-US" sz="2000" dirty="0" smtClean="0"/>
              <a:t>항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상소 제기나 법관 변경 시 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   </a:t>
            </a:r>
            <a:r>
              <a:rPr lang="ko-KR" altLang="en-US" sz="2000" dirty="0" smtClean="0"/>
              <a:t>녹음테이프의 요지를 정리하여 조서 작성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은 적용하지 않음</a:t>
            </a:r>
            <a:endParaRPr lang="ko-KR" altLang="en-US" sz="20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결정</a:t>
            </a:r>
            <a:r>
              <a:rPr lang="en-US" altLang="ko-KR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명령</a:t>
            </a:r>
            <a:r>
              <a:rPr lang="en-US" altLang="ko-KR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변론조서의 작성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방식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-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국어</a:t>
            </a:r>
            <a:r>
              <a:rPr lang="ko-KR" altLang="en-US" sz="2000" dirty="0" smtClean="0"/>
              <a:t>로 작성하여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선고</a:t>
            </a:r>
            <a:endParaRPr lang="en-US" altLang="ko-KR" sz="2000" b="1" dirty="0" smtClean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endParaRPr lang="en-US" altLang="ko-KR" sz="20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효력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- </a:t>
            </a:r>
            <a:r>
              <a:rPr lang="ko-KR" altLang="en-US" sz="2000" dirty="0" smtClean="0"/>
              <a:t>상소기간 기산과 판결 효력 </a:t>
            </a:r>
            <a:r>
              <a:rPr lang="en-US" altLang="ko-KR" sz="2000" dirty="0" smtClean="0"/>
              <a:t>: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국어로 작성된 판결서 기준</a:t>
            </a:r>
            <a:endParaRPr lang="en-US" altLang="ko-KR" sz="2000" b="1" dirty="0" smtClean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endParaRPr lang="en-US" altLang="ko-KR" sz="20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번역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- </a:t>
            </a:r>
            <a:r>
              <a:rPr lang="ko-KR" altLang="en-US" sz="2000" spc="-100" dirty="0" smtClean="0"/>
              <a:t>판결서 정본 송달 후 당사자에게 판결서의 </a:t>
            </a:r>
            <a:r>
              <a:rPr lang="ko-KR" altLang="en-US" sz="2000" b="1" spc="-100" dirty="0" smtClean="0">
                <a:solidFill>
                  <a:schemeClr val="accent1"/>
                </a:solidFill>
              </a:rPr>
              <a:t>허가된 외국어 번역문 송부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국제사건의 판결 선고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국제사건의 항소장 또는 상고장의 제출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허가된 외국어로 작성된 항소장이나 </a:t>
            </a:r>
            <a:r>
              <a:rPr lang="ko-KR" altLang="en-US" sz="2000" b="1" dirty="0" err="1" smtClean="0">
                <a:solidFill>
                  <a:schemeClr val="accent1"/>
                </a:solidFill>
              </a:rPr>
              <a:t>상고장</a:t>
            </a:r>
            <a:r>
              <a:rPr lang="ko-KR" altLang="en-US" sz="2000" dirty="0" smtClean="0"/>
              <a:t> 제출 가능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b="1" dirty="0" smtClean="0"/>
              <a:t>   - </a:t>
            </a:r>
            <a:r>
              <a:rPr lang="ko-KR" altLang="en-US" sz="2000" dirty="0" smtClean="0"/>
              <a:t>번역문 첨부 불필요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상고기록 송부의 특례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- </a:t>
            </a:r>
            <a:r>
              <a:rPr lang="ko-KR" altLang="en-US" sz="2000" dirty="0" smtClean="0"/>
              <a:t>원심법원에서 외국어로 작성된 준비서면 등에 대한 국문번역문 </a:t>
            </a:r>
            <a:endParaRPr lang="en-US" altLang="ko-KR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   </a:t>
            </a:r>
            <a:r>
              <a:rPr lang="ko-KR" altLang="en-US" sz="2000" dirty="0" smtClean="0"/>
              <a:t>첨부하여 상고기록 조제</a:t>
            </a:r>
            <a:endParaRPr lang="ko-KR" altLang="en-US" sz="2000" b="1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상소 절차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6" name="제목 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extLst/>
        </p:spPr>
        <p:txBody>
          <a:bodyPr lIns="0" rtlCol="0">
            <a:no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fontAlgn="auto" hangingPunct="1">
              <a:lnSpc>
                <a:spcPct val="110000"/>
              </a:lnSpc>
              <a:spcAft>
                <a:spcPts val="0"/>
              </a:spcAft>
              <a:buNone/>
              <a:defRPr/>
            </a:pPr>
            <a:r>
              <a:rPr lang="ko-KR" altLang="en-US" sz="2400" b="1" dirty="0" smtClean="0">
                <a:latin typeface="+mj-ea"/>
                <a:ea typeface="+mj-ea"/>
              </a:rPr>
              <a:t>서울중앙지방법원</a:t>
            </a:r>
            <a:endParaRPr lang="en-US" altLang="ko-KR" sz="2400" b="1" dirty="0" smtClean="0">
              <a:latin typeface="+mj-ea"/>
              <a:ea typeface="+mj-ea"/>
            </a:endParaRPr>
          </a:p>
          <a:p>
            <a:pPr algn="r" eaLnBrk="1" fontAlgn="auto" hangingPunct="1">
              <a:lnSpc>
                <a:spcPct val="110000"/>
              </a:lnSpc>
              <a:spcAft>
                <a:spcPts val="0"/>
              </a:spcAft>
              <a:buNone/>
              <a:defRPr/>
            </a:pPr>
            <a:r>
              <a:rPr lang="ko-KR" altLang="en-US" sz="2400" b="1" dirty="0" smtClean="0">
                <a:latin typeface="+mj-ea"/>
                <a:ea typeface="+mj-ea"/>
              </a:rPr>
              <a:t>한국지적재산권변호사협회 </a:t>
            </a:r>
            <a:endParaRPr lang="en-US" altLang="ko-KR" sz="2400" b="1" dirty="0" smtClean="0">
              <a:latin typeface="+mj-ea"/>
              <a:ea typeface="+mj-ea"/>
            </a:endParaRPr>
          </a:p>
          <a:p>
            <a:pPr algn="r" eaLnBrk="1" fontAlgn="auto" hangingPunct="1">
              <a:lnSpc>
                <a:spcPct val="110000"/>
              </a:lnSpc>
              <a:spcAft>
                <a:spcPts val="0"/>
              </a:spcAft>
              <a:buNone/>
              <a:defRPr/>
            </a:pPr>
            <a:r>
              <a:rPr lang="en-US" altLang="ko-KR" sz="2400" b="1" dirty="0" smtClean="0">
                <a:latin typeface="+mj-ea"/>
                <a:ea typeface="+mj-ea"/>
              </a:rPr>
              <a:t>2018 Bench </a:t>
            </a:r>
            <a:r>
              <a:rPr lang="en-US" altLang="ko-KR" sz="2400" b="1" dirty="0" smtClean="0">
                <a:latin typeface="+mj-ea"/>
                <a:ea typeface="+mj-ea"/>
              </a:rPr>
              <a:t>&amp; Bar </a:t>
            </a:r>
            <a:r>
              <a:rPr lang="en-US" altLang="ko-KR" sz="2400" b="1" dirty="0" smtClean="0">
                <a:latin typeface="+mj-ea"/>
                <a:ea typeface="+mj-ea"/>
              </a:rPr>
              <a:t>Conference</a:t>
            </a:r>
          </a:p>
          <a:p>
            <a:pPr algn="r" eaLnBrk="1" fontAlgn="auto" hangingPunct="1">
              <a:lnSpc>
                <a:spcPct val="110000"/>
              </a:lnSpc>
              <a:spcAft>
                <a:spcPts val="0"/>
              </a:spcAft>
              <a:buNone/>
              <a:defRPr/>
            </a:pPr>
            <a:endParaRPr lang="en-US" altLang="ko-KR" sz="2400" b="1" dirty="0" smtClean="0">
              <a:latin typeface="+mj-ea"/>
              <a:ea typeface="+mj-ea"/>
            </a:endParaRPr>
          </a:p>
          <a:p>
            <a:pPr algn="ctr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6000" b="1" spc="-150" dirty="0" smtClean="0">
                <a:latin typeface="+mj-ea"/>
                <a:ea typeface="+mj-ea"/>
                <a:cs typeface="Arial" panose="020B0604020202020204" pitchFamily="34" charset="0"/>
              </a:rPr>
              <a:t>감사합니다</a:t>
            </a:r>
            <a:endParaRPr kumimoji="0" lang="en-US" altLang="ko-KR" sz="6000" b="1" spc="-150" dirty="0"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654032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국제재판부 개요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140969"/>
            <a:ext cx="6716712" cy="864096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55576" y="2913955"/>
            <a:ext cx="1919287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955601" y="2913955"/>
            <a:ext cx="18494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판결문</a:t>
            </a:r>
            <a:endParaRPr kumimoji="0" lang="ko-KR" altLang="en-US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71575" y="4520109"/>
            <a:ext cx="6716712" cy="1285155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71575" y="4293096"/>
            <a:ext cx="1919287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71600" y="4293096"/>
            <a:ext cx="18494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적용 대상</a:t>
            </a:r>
            <a:endParaRPr kumimoji="0" lang="ko-KR" altLang="en-US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755576" y="980728"/>
            <a:ext cx="7564437" cy="1737291"/>
            <a:chOff x="284163" y="968375"/>
            <a:chExt cx="7564437" cy="1737291"/>
          </a:xfrm>
        </p:grpSpPr>
        <p:sp>
          <p:nvSpPr>
            <p:cNvPr id="8" name="직사각형 7"/>
            <p:cNvSpPr/>
            <p:nvPr/>
          </p:nvSpPr>
          <p:spPr>
            <a:xfrm>
              <a:off x="284163" y="1195388"/>
              <a:ext cx="6716712" cy="1462087"/>
            </a:xfrm>
            <a:prstGeom prst="rect">
              <a:avLst/>
            </a:prstGeom>
            <a:noFill/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84163" y="968375"/>
              <a:ext cx="1919287" cy="3698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4188" y="968375"/>
              <a:ext cx="1849437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외국어 사용</a:t>
              </a:r>
              <a:endParaRPr kumimoji="0" lang="ko-KR" altLang="en-US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7" name="TextBox 1"/>
            <p:cNvSpPr txBox="1">
              <a:spLocks noChangeArrowheads="1"/>
            </p:cNvSpPr>
            <p:nvPr/>
          </p:nvSpPr>
          <p:spPr bwMode="auto">
            <a:xfrm>
              <a:off x="352425" y="1366838"/>
              <a:ext cx="7496175" cy="133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0" lang="en-US" altLang="ko-KR" dirty="0">
                  <a:ea typeface="맑은 고딕" pitchFamily="50" charset="-127"/>
                </a:rPr>
                <a:t>‣ </a:t>
              </a:r>
              <a:r>
                <a:rPr kumimoji="0" lang="ko-KR" altLang="en-US" b="1" dirty="0" smtClean="0">
                  <a:solidFill>
                    <a:schemeClr val="accent1"/>
                  </a:solidFill>
                  <a:ea typeface="맑은 고딕" pitchFamily="50" charset="-127"/>
                </a:rPr>
                <a:t>외국어 변론</a:t>
              </a:r>
              <a:r>
                <a:rPr kumimoji="0" lang="ko-KR" altLang="en-US" dirty="0" smtClean="0">
                  <a:ea typeface="맑은 고딕" pitchFamily="50" charset="-127"/>
                </a:rPr>
                <a:t> 허용</a:t>
              </a:r>
              <a:endParaRPr kumimoji="0" lang="ko-KR" altLang="en-US" dirty="0"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dirty="0">
                  <a:ea typeface="맑은 고딕" pitchFamily="50" charset="-127"/>
                </a:rPr>
                <a:t>‣ </a:t>
              </a:r>
              <a:r>
                <a:rPr kumimoji="0" lang="ko-KR" altLang="en-US" b="1" dirty="0" smtClean="0">
                  <a:solidFill>
                    <a:schemeClr val="accent1"/>
                  </a:solidFill>
                  <a:ea typeface="맑은 고딕" pitchFamily="50" charset="-127"/>
                </a:rPr>
                <a:t>번역문 첨부 없이 외국어 서면 </a:t>
              </a:r>
              <a:r>
                <a:rPr kumimoji="0" lang="ko-KR" altLang="en-US" dirty="0" smtClean="0">
                  <a:ea typeface="맑은 고딕" pitchFamily="50" charset="-127"/>
                </a:rPr>
                <a:t>제출 허용</a:t>
              </a:r>
              <a:endParaRPr kumimoji="0" lang="en-US" altLang="ko-KR" dirty="0" smtClean="0"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dirty="0" smtClean="0">
                  <a:ea typeface="맑은 고딕" pitchFamily="50" charset="-127"/>
                </a:rPr>
                <a:t>‣ </a:t>
              </a:r>
              <a:r>
                <a:rPr kumimoji="0" lang="ko-KR" altLang="en-US" b="1" dirty="0" smtClean="0">
                  <a:solidFill>
                    <a:schemeClr val="accent1"/>
                  </a:solidFill>
                  <a:ea typeface="맑은 고딕" pitchFamily="50" charset="-127"/>
                </a:rPr>
                <a:t>동시통역</a:t>
              </a:r>
              <a:endParaRPr kumimoji="0" lang="ko-KR" altLang="en-US" b="1" dirty="0">
                <a:solidFill>
                  <a:schemeClr val="accent1"/>
                </a:solidFill>
                <a:ea typeface="맑은 고딕" pitchFamily="50" charset="-127"/>
              </a:endParaRPr>
            </a:p>
          </p:txBody>
        </p:sp>
      </p:grp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827584" y="3429000"/>
            <a:ext cx="7496175" cy="47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ea typeface="맑은 고딕" pitchFamily="50" charset="-127"/>
              </a:rPr>
              <a:t>‣ </a:t>
            </a:r>
            <a:r>
              <a:rPr kumimoji="0" lang="ko-KR" altLang="en-US" dirty="0" smtClean="0">
                <a:ea typeface="맑은 고딕" pitchFamily="50" charset="-127"/>
              </a:rPr>
              <a:t>국어 선고 후 </a:t>
            </a:r>
            <a:r>
              <a:rPr kumimoji="0" lang="ko-KR" altLang="en-US" b="1" dirty="0" smtClean="0">
                <a:solidFill>
                  <a:schemeClr val="accent1"/>
                </a:solidFill>
                <a:ea typeface="맑은 고딕" pitchFamily="50" charset="-127"/>
              </a:rPr>
              <a:t>번역 제공</a:t>
            </a:r>
            <a:endParaRPr kumimoji="0" lang="ko-KR" altLang="en-US" b="1" dirty="0">
              <a:solidFill>
                <a:schemeClr val="accent1"/>
              </a:solidFill>
              <a:ea typeface="맑은 고딕" pitchFamily="50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827584" y="4797152"/>
            <a:ext cx="74961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ea typeface="맑은 고딕" pitchFamily="50" charset="-127"/>
              </a:rPr>
              <a:t>‣ </a:t>
            </a:r>
            <a:r>
              <a:rPr kumimoji="0" lang="ko-KR" altLang="en-US" dirty="0" smtClean="0">
                <a:ea typeface="맑은 고딕" pitchFamily="50" charset="-127"/>
              </a:rPr>
              <a:t>특허권</a:t>
            </a:r>
            <a:r>
              <a:rPr kumimoji="0" lang="en-US" altLang="ko-KR" dirty="0" smtClean="0">
                <a:ea typeface="맑은 고딕" pitchFamily="50" charset="-127"/>
              </a:rPr>
              <a:t>, </a:t>
            </a:r>
            <a:r>
              <a:rPr kumimoji="0" lang="ko-KR" altLang="en-US" dirty="0" err="1" smtClean="0">
                <a:ea typeface="맑은 고딕" pitchFamily="50" charset="-127"/>
              </a:rPr>
              <a:t>실용신안권</a:t>
            </a:r>
            <a:r>
              <a:rPr kumimoji="0" lang="en-US" altLang="ko-KR" dirty="0" smtClean="0">
                <a:ea typeface="맑은 고딕" pitchFamily="50" charset="-127"/>
              </a:rPr>
              <a:t>, </a:t>
            </a:r>
            <a:r>
              <a:rPr kumimoji="0" lang="ko-KR" altLang="en-US" dirty="0" err="1" smtClean="0">
                <a:ea typeface="맑은 고딕" pitchFamily="50" charset="-127"/>
              </a:rPr>
              <a:t>디자인권</a:t>
            </a:r>
            <a:r>
              <a:rPr kumimoji="0" lang="en-US" altLang="ko-KR" dirty="0" smtClean="0">
                <a:ea typeface="맑은 고딕" pitchFamily="50" charset="-127"/>
              </a:rPr>
              <a:t>, </a:t>
            </a:r>
            <a:r>
              <a:rPr kumimoji="0" lang="ko-KR" altLang="en-US" dirty="0" smtClean="0">
                <a:ea typeface="맑은 고딕" pitchFamily="50" charset="-127"/>
              </a:rPr>
              <a:t>상표권</a:t>
            </a:r>
            <a:r>
              <a:rPr kumimoji="0" lang="en-US" altLang="ko-KR" dirty="0" smtClean="0">
                <a:ea typeface="맑은 고딕" pitchFamily="50" charset="-127"/>
              </a:rPr>
              <a:t>, </a:t>
            </a:r>
            <a:r>
              <a:rPr kumimoji="0" lang="ko-KR" altLang="en-US" dirty="0" err="1" smtClean="0">
                <a:ea typeface="맑은 고딕" pitchFamily="50" charset="-127"/>
              </a:rPr>
              <a:t>품종보호권에</a:t>
            </a:r>
            <a:r>
              <a:rPr kumimoji="0" lang="ko-KR" altLang="en-US" dirty="0" smtClean="0">
                <a:ea typeface="맑은 고딕" pitchFamily="50" charset="-127"/>
              </a:rPr>
              <a:t> 관한 소</a:t>
            </a:r>
            <a:endParaRPr kumimoji="0" lang="ko-KR" altLang="en-US" dirty="0"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 smtClean="0">
                <a:ea typeface="맑은 고딕" pitchFamily="50" charset="-127"/>
              </a:rPr>
              <a:t>‣ </a:t>
            </a:r>
            <a:r>
              <a:rPr kumimoji="0" lang="ko-KR" altLang="en-US" dirty="0" err="1" smtClean="0">
                <a:ea typeface="맑은 고딕" pitchFamily="50" charset="-127"/>
              </a:rPr>
              <a:t>심결</a:t>
            </a:r>
            <a:r>
              <a:rPr lang="ko-KR" altLang="en-US" dirty="0" err="1" smtClean="0">
                <a:ea typeface="맑은 고딕" pitchFamily="50" charset="-127"/>
              </a:rPr>
              <a:t>취소소송</a:t>
            </a:r>
            <a:endParaRPr kumimoji="0" lang="ko-KR" altLang="en-US" dirty="0">
              <a:ea typeface="맑은 고딕" pitchFamily="50" charset="-127"/>
            </a:endParaRPr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88882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654032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일반재판부 </a:t>
            </a:r>
            <a:r>
              <a:rPr lang="en-US" altLang="ko-KR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vs. 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국제재판부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431800" y="1124744"/>
          <a:ext cx="8460680" cy="501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734"/>
                <a:gridCol w="3142490"/>
                <a:gridCol w="4104456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/>
                        </a:solidFill>
                        <a:ea typeface="휴먼명조" pitchFamily="2" charset="-127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kern="1200" dirty="0" smtClean="0"/>
                        <a:t>일반재판부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kern="1200" dirty="0" smtClean="0"/>
                        <a:t>국제재판부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284488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소장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소장 제출</a:t>
                      </a:r>
                      <a:endParaRPr kumimoji="0" lang="en-US" altLang="ko-KR" sz="1600" b="1" kern="12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600" kern="1200" baseline="0" dirty="0" smtClean="0"/>
                        <a:t>  </a:t>
                      </a:r>
                      <a:r>
                        <a:rPr kumimoji="0" lang="en-US" altLang="ko-KR" sz="1400" kern="1200" dirty="0" smtClean="0"/>
                        <a:t>- </a:t>
                      </a:r>
                      <a:r>
                        <a:rPr kumimoji="0" lang="ko-KR" altLang="en-US" sz="1400" kern="1200" dirty="0" smtClean="0"/>
                        <a:t>외국어 서면 </a:t>
                      </a:r>
                      <a:r>
                        <a:rPr kumimoji="0" lang="en-US" altLang="ko-KR" sz="1400" kern="1200" dirty="0" smtClean="0"/>
                        <a:t>: </a:t>
                      </a:r>
                      <a:r>
                        <a:rPr kumimoji="0" lang="ko-KR" altLang="en-US" sz="1400" kern="1200" dirty="0" smtClean="0"/>
                        <a:t>번역문 제출명령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소장</a:t>
                      </a:r>
                      <a:r>
                        <a:rPr kumimoji="0" lang="en-US" altLang="ko-KR" sz="1600" b="1" kern="1200" dirty="0" smtClean="0"/>
                        <a:t>(</a:t>
                      </a:r>
                      <a:r>
                        <a:rPr kumimoji="0" lang="ko-KR" altLang="en-US" sz="1600" b="1" kern="1200" dirty="0" smtClean="0"/>
                        <a:t>외국어</a:t>
                      </a:r>
                      <a:r>
                        <a:rPr kumimoji="0" lang="en-US" altLang="ko-KR" sz="1600" b="1" kern="1200" dirty="0" smtClean="0"/>
                        <a:t>) </a:t>
                      </a:r>
                      <a:r>
                        <a:rPr kumimoji="0" lang="ko-KR" altLang="en-US" sz="1600" b="1" kern="1200" dirty="0" smtClean="0"/>
                        <a:t>제출</a:t>
                      </a:r>
                      <a:endParaRPr kumimoji="0" lang="en-US" altLang="ko-KR" sz="1600" b="1" kern="12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kern="1200" baseline="0" dirty="0" smtClean="0"/>
                        <a:t>  </a:t>
                      </a:r>
                      <a:r>
                        <a:rPr kumimoji="0" lang="en-US" altLang="ko-KR" sz="1400" kern="1200" dirty="0" smtClean="0"/>
                        <a:t>- </a:t>
                      </a:r>
                      <a:r>
                        <a:rPr kumimoji="0" lang="ko-KR" altLang="en-US" sz="1400" kern="1200" dirty="0" smtClean="0"/>
                        <a:t>상대방 동의 </a:t>
                      </a:r>
                      <a:r>
                        <a:rPr kumimoji="0" lang="en-US" altLang="ko-KR" sz="1400" kern="1200" dirty="0" smtClean="0"/>
                        <a:t>: </a:t>
                      </a:r>
                      <a:r>
                        <a:rPr kumimoji="0" lang="ko-KR" altLang="en-US" sz="1400" kern="1200" dirty="0" smtClean="0"/>
                        <a:t>국제재판부 회부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521308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답변서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답변서 제출 </a:t>
                      </a:r>
                      <a:endParaRPr kumimoji="0" lang="en-US" altLang="ko-KR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답변서</a:t>
                      </a:r>
                      <a:r>
                        <a:rPr kumimoji="0" lang="en-US" altLang="ko-KR" sz="1600" b="1" kern="1200" dirty="0" smtClean="0"/>
                        <a:t>(</a:t>
                      </a:r>
                      <a:r>
                        <a:rPr kumimoji="0" lang="ko-KR" altLang="en-US" sz="1600" b="1" kern="1200" dirty="0" smtClean="0"/>
                        <a:t>외국어</a:t>
                      </a:r>
                      <a:r>
                        <a:rPr kumimoji="0" lang="en-US" altLang="ko-KR" sz="1600" b="1" kern="1200" dirty="0" smtClean="0"/>
                        <a:t>)</a:t>
                      </a:r>
                      <a:r>
                        <a:rPr kumimoji="0" lang="ko-KR" altLang="en-US" sz="1600" b="1" kern="1200" dirty="0" smtClean="0"/>
                        <a:t> 제출</a:t>
                      </a:r>
                      <a:endParaRPr kumimoji="0" lang="en-US" altLang="ko-KR" sz="1600" b="1" kern="120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kern="1200" noProof="0" dirty="0" smtClean="0"/>
                        <a:t>  - </a:t>
                      </a:r>
                      <a:r>
                        <a:rPr kumimoji="0" lang="ko-KR" altLang="en-US" sz="1400" kern="1200" noProof="0" dirty="0" smtClean="0"/>
                        <a:t>번역문 제출 불필요</a:t>
                      </a:r>
                      <a:r>
                        <a:rPr kumimoji="0" lang="ko-KR" altLang="en-US" sz="1600" kern="1200" dirty="0" smtClean="0"/>
                        <a:t> </a:t>
                      </a:r>
                      <a:endParaRPr kumimoji="0" lang="en-US" altLang="ko-K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142220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서증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서증 제출</a:t>
                      </a:r>
                      <a:endParaRPr kumimoji="0" lang="en-US" altLang="ko-KR" sz="1600" b="1" kern="120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kern="1200" noProof="0" dirty="0" smtClean="0"/>
                        <a:t>  - </a:t>
                      </a:r>
                      <a:r>
                        <a:rPr kumimoji="0" lang="ko-KR" altLang="en-US" sz="1400" kern="1200" noProof="0" dirty="0" smtClean="0"/>
                        <a:t>외국어 증거 </a:t>
                      </a:r>
                      <a:r>
                        <a:rPr kumimoji="0" lang="en-US" altLang="ko-KR" sz="1400" kern="1200" noProof="0" dirty="0" smtClean="0"/>
                        <a:t>: </a:t>
                      </a:r>
                      <a:r>
                        <a:rPr kumimoji="0" lang="ko-KR" altLang="en-US" sz="1400" kern="1200" noProof="0" dirty="0" smtClean="0"/>
                        <a:t>번역문 제출명령</a:t>
                      </a:r>
                      <a:endParaRPr kumimoji="0" lang="ko-KR" altLang="en-US" sz="1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noProof="0" dirty="0" smtClean="0"/>
                        <a:t> </a:t>
                      </a:r>
                      <a:r>
                        <a:rPr kumimoji="0" lang="ko-KR" altLang="en-US" sz="1600" b="1" kern="1200" noProof="0" dirty="0" smtClean="0"/>
                        <a:t>서증</a:t>
                      </a:r>
                      <a:r>
                        <a:rPr kumimoji="0" lang="en-US" altLang="ko-KR" sz="1600" b="1" kern="1200" noProof="0" dirty="0" smtClean="0"/>
                        <a:t>(</a:t>
                      </a:r>
                      <a:r>
                        <a:rPr kumimoji="0" lang="ko-KR" altLang="en-US" sz="1600" b="1" kern="1200" noProof="0" dirty="0" smtClean="0"/>
                        <a:t>외국어</a:t>
                      </a:r>
                      <a:r>
                        <a:rPr kumimoji="0" lang="en-US" altLang="ko-KR" sz="1600" b="1" kern="1200" noProof="0" dirty="0" smtClean="0"/>
                        <a:t>) </a:t>
                      </a:r>
                      <a:r>
                        <a:rPr kumimoji="0" lang="ko-KR" altLang="en-US" sz="1600" b="1" kern="1200" noProof="0" dirty="0" smtClean="0"/>
                        <a:t>제출 </a:t>
                      </a:r>
                      <a:endParaRPr kumimoji="0" lang="en-US" altLang="ko-KR" sz="1600" b="1" kern="1200" noProof="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kern="1200" noProof="0" dirty="0" smtClean="0"/>
                        <a:t>  - </a:t>
                      </a:r>
                      <a:r>
                        <a:rPr kumimoji="0" lang="ko-KR" altLang="en-US" sz="1400" kern="1200" noProof="0" dirty="0" smtClean="0"/>
                        <a:t>번역문 제출 불필요</a:t>
                      </a:r>
                      <a:endParaRPr kumimoji="0" lang="ko-KR" altLang="en-US" sz="1400" b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41659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변론기일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국어로 진술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소송관계인 외국어로 진술 가능</a:t>
                      </a:r>
                      <a:endParaRPr kumimoji="0" lang="en-US" altLang="ko-KR" sz="1600" b="1" kern="120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altLang="ko-KR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국어로 동시통역</a:t>
                      </a:r>
                      <a:r>
                        <a:rPr kumimoji="0" lang="en-US" altLang="ko-KR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ko-KR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재판장의 소송지휘는 국어 사용</a:t>
                      </a:r>
                      <a:endParaRPr kumimoji="0" lang="en-US" altLang="ko-KR" sz="1600" b="1" kern="120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altLang="ko-KR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외국어로 동시통역</a:t>
                      </a:r>
                      <a:r>
                        <a:rPr kumimoji="0" lang="en-US" altLang="ko-KR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ko-KR" altLang="en-US" sz="14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274372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변론조서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kern="1200" dirty="0" smtClean="0"/>
                        <a:t> </a:t>
                      </a:r>
                      <a:r>
                        <a:rPr kumimoji="0" lang="ko-KR" altLang="en-US" sz="1600" b="1" kern="1200" dirty="0" smtClean="0"/>
                        <a:t>국어로 작성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 녹음테이프 또는 속기록을 조서의 일부로</a:t>
                      </a:r>
                      <a:endParaRPr kumimoji="0" lang="en-US" altLang="ko-KR" sz="1600" b="1" kern="120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  삼는 방식으로 작성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142220">
                <a:tc>
                  <a:txBody>
                    <a:bodyPr/>
                    <a:lstStyle/>
                    <a:p>
                      <a:pPr algn="ctr" latinLnBrk="1">
                        <a:lnSpc>
                          <a:spcPts val="2200"/>
                        </a:lnSpc>
                      </a:pPr>
                      <a:r>
                        <a:rPr kumimoji="0" lang="ko-KR" altLang="en-US" sz="1600" b="1" kern="1200" dirty="0" smtClean="0"/>
                        <a:t>외국인 </a:t>
                      </a:r>
                      <a:endParaRPr kumimoji="0" lang="en-US" altLang="ko-KR" sz="1600" b="1" kern="1200" dirty="0" smtClean="0"/>
                    </a:p>
                    <a:p>
                      <a:pPr algn="ctr" latinLnBrk="1">
                        <a:lnSpc>
                          <a:spcPts val="2200"/>
                        </a:lnSpc>
                      </a:pPr>
                      <a:r>
                        <a:rPr kumimoji="0" lang="ko-KR" altLang="en-US" sz="1600" b="1" kern="1200" dirty="0" smtClean="0"/>
                        <a:t>증인신문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국어로 신문</a:t>
                      </a:r>
                      <a:r>
                        <a:rPr kumimoji="0" lang="en-US" altLang="ko-KR" sz="1400" b="0" kern="1200" dirty="0" smtClean="0"/>
                        <a:t>(</a:t>
                      </a:r>
                      <a:r>
                        <a:rPr kumimoji="0" lang="ko-KR" altLang="en-US" sz="1400" b="0" kern="1200" dirty="0" err="1" smtClean="0"/>
                        <a:t>이시통역</a:t>
                      </a:r>
                      <a:r>
                        <a:rPr kumimoji="0" lang="en-US" altLang="ko-KR" sz="1400" b="0" kern="1200" dirty="0" smtClean="0"/>
                        <a:t>)</a:t>
                      </a:r>
                      <a:endParaRPr kumimoji="0" lang="ko-KR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외국어로 신문</a:t>
                      </a:r>
                      <a:r>
                        <a:rPr kumimoji="0" lang="en-US" altLang="ko-KR" sz="1600" b="1" kern="1200" dirty="0" smtClean="0"/>
                        <a:t>, </a:t>
                      </a:r>
                      <a:r>
                        <a:rPr kumimoji="0" lang="ko-KR" altLang="en-US" sz="1600" b="1" kern="1200" dirty="0" smtClean="0"/>
                        <a:t>증언 가능</a:t>
                      </a:r>
                      <a:r>
                        <a:rPr kumimoji="0" lang="en-US" altLang="ko-KR" sz="1400" b="0" kern="1200" dirty="0" smtClean="0"/>
                        <a:t>(</a:t>
                      </a:r>
                      <a:r>
                        <a:rPr kumimoji="0" lang="ko-KR" altLang="en-US" sz="1400" b="0" kern="1200" dirty="0" smtClean="0"/>
                        <a:t>동시통역</a:t>
                      </a:r>
                      <a:r>
                        <a:rPr kumimoji="0" lang="en-US" altLang="ko-KR" sz="1400" b="0" kern="1200" dirty="0" smtClean="0"/>
                        <a:t>)</a:t>
                      </a:r>
                      <a:endParaRPr kumimoji="0" lang="ko-KR" alt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  <a:tr h="142220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600" b="1" kern="1200" dirty="0" smtClean="0"/>
                        <a:t>판결선고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국어 선고</a:t>
                      </a:r>
                      <a:endParaRPr kumimoji="0" lang="ko-KR" alt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600" b="1" kern="1200" dirty="0" smtClean="0"/>
                        <a:t>국어 선고 후 외국어 번역 제공</a:t>
                      </a:r>
                      <a:endParaRPr kumimoji="0" lang="ko-KR" alt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35566" marB="35566" anchor="ctr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88882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481328"/>
            <a:ext cx="8579296" cy="497200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ko-KR" altLang="en-US" sz="2000" b="1" dirty="0"/>
              <a:t>■ </a:t>
            </a:r>
            <a:r>
              <a:rPr lang="ko-KR" altLang="en-US" sz="2000" b="1" dirty="0" smtClean="0"/>
              <a:t>법정 용어에 관한 법원조직법 규정</a:t>
            </a:r>
            <a:endParaRPr lang="ko-KR" altLang="en-US" sz="2000" b="1" dirty="0"/>
          </a:p>
          <a:p>
            <a:pPr marL="109728" indent="0">
              <a:buNone/>
            </a:pPr>
            <a:r>
              <a:rPr lang="en-US" altLang="ko-KR" sz="1800" b="1" dirty="0"/>
              <a:t>    </a:t>
            </a:r>
            <a:r>
              <a:rPr lang="en-US" altLang="ko-KR" sz="1600" b="1" dirty="0"/>
              <a:t>◦ </a:t>
            </a:r>
            <a:r>
              <a:rPr lang="ko-KR" altLang="en-US" sz="1600" b="1" dirty="0" smtClean="0"/>
              <a:t>법원조직법 제</a:t>
            </a:r>
            <a:r>
              <a:rPr lang="en-US" altLang="ko-KR" sz="1600" b="1" dirty="0" smtClean="0"/>
              <a:t>62</a:t>
            </a:r>
            <a:r>
              <a:rPr lang="ko-KR" altLang="en-US" sz="1600" b="1" dirty="0" smtClean="0"/>
              <a:t>조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법정의 용어</a:t>
            </a:r>
            <a:r>
              <a:rPr lang="en-US" altLang="ko-KR" sz="1600" b="1" dirty="0" smtClean="0"/>
              <a:t>)</a:t>
            </a:r>
          </a:p>
          <a:p>
            <a:pPr marL="109728" indent="0">
              <a:buNone/>
            </a:pPr>
            <a:r>
              <a:rPr lang="en-US" altLang="ko-KR" sz="1600" b="1" dirty="0" smtClean="0"/>
              <a:t>      </a:t>
            </a:r>
            <a:r>
              <a:rPr lang="ko-KR" altLang="en-US" sz="1600" dirty="0" smtClean="0"/>
              <a:t>① 법정에서는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국어</a:t>
            </a:r>
            <a:r>
              <a:rPr lang="ko-KR" altLang="en-US" sz="1600" dirty="0" smtClean="0"/>
              <a:t>를 사용한다</a:t>
            </a:r>
            <a:r>
              <a:rPr lang="en-US" altLang="ko-KR" sz="1600" dirty="0" smtClean="0"/>
              <a:t>. </a:t>
            </a:r>
            <a:endParaRPr lang="en-US" altLang="ko-KR" sz="1600" dirty="0" smtClean="0"/>
          </a:p>
          <a:p>
            <a:pPr marL="109728" indent="0">
              <a:buNone/>
            </a:pPr>
            <a:endParaRPr lang="en-US" altLang="ko-KR" sz="1600" dirty="0" smtClean="0"/>
          </a:p>
          <a:p>
            <a:pPr marL="109728" indent="0">
              <a:buNone/>
            </a:pPr>
            <a:r>
              <a:rPr lang="ko-KR" altLang="en-US" sz="2000" b="1" dirty="0" smtClean="0"/>
              <a:t>■ </a:t>
            </a:r>
            <a:r>
              <a:rPr lang="en-US" altLang="ko-KR" sz="2000" b="1" dirty="0" smtClean="0"/>
              <a:t>2017. 12. 12. </a:t>
            </a:r>
            <a:r>
              <a:rPr lang="ko-KR" altLang="en-US" sz="2000" b="1" dirty="0" smtClean="0"/>
              <a:t>국제재판부 설치에 관한 법원조직법 개정</a:t>
            </a:r>
            <a:r>
              <a:rPr lang="en-US" altLang="ko-KR" sz="2000" b="1" dirty="0" smtClean="0"/>
              <a:t>(2018. 6. 13. </a:t>
            </a:r>
            <a:r>
              <a:rPr lang="ko-KR" altLang="en-US" sz="2000" b="1" dirty="0" smtClean="0"/>
              <a:t>시행</a:t>
            </a:r>
            <a:r>
              <a:rPr lang="en-US" altLang="ko-KR" sz="2000" b="1" dirty="0" smtClean="0"/>
              <a:t>)</a:t>
            </a:r>
          </a:p>
          <a:p>
            <a:pPr marL="109728" indent="0">
              <a:buNone/>
            </a:pPr>
            <a:r>
              <a:rPr lang="en-US" altLang="ko-KR" sz="1800" b="1" dirty="0" smtClean="0"/>
              <a:t>    </a:t>
            </a:r>
            <a:r>
              <a:rPr lang="en-US" altLang="ko-KR" sz="1600" b="1" dirty="0" smtClean="0"/>
              <a:t>◦ </a:t>
            </a:r>
            <a:r>
              <a:rPr lang="ko-KR" altLang="en-US" sz="1600" b="1" dirty="0" smtClean="0"/>
              <a:t>법원조직법 제</a:t>
            </a:r>
            <a:r>
              <a:rPr lang="en-US" altLang="ko-KR" sz="1600" b="1" dirty="0" smtClean="0"/>
              <a:t>62</a:t>
            </a:r>
            <a:r>
              <a:rPr lang="ko-KR" altLang="en-US" sz="1600" b="1" dirty="0" smtClean="0"/>
              <a:t>조의</a:t>
            </a:r>
            <a:r>
              <a:rPr lang="en-US" altLang="ko-KR" sz="1600" b="1" dirty="0" smtClean="0"/>
              <a:t>2(</a:t>
            </a:r>
            <a:r>
              <a:rPr lang="ko-KR" altLang="en-US" sz="1600" b="1" dirty="0" smtClean="0"/>
              <a:t>외국어 변론 및 전담재판부의 설치</a:t>
            </a:r>
            <a:r>
              <a:rPr lang="en-US" altLang="ko-KR" sz="1600" b="1" dirty="0" smtClean="0"/>
              <a:t>)</a:t>
            </a:r>
          </a:p>
          <a:p>
            <a:pPr marL="109728" indent="0">
              <a:buNone/>
            </a:pPr>
            <a:r>
              <a:rPr lang="en-US" altLang="ko-KR" sz="1600" b="1" dirty="0" smtClean="0"/>
              <a:t>      </a:t>
            </a:r>
            <a:r>
              <a:rPr lang="ko-KR" altLang="en-US" sz="1600" dirty="0" smtClean="0"/>
              <a:t>①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특허법원이 심판권을 갖는 사건 및 민사소송법 제</a:t>
            </a:r>
            <a:r>
              <a:rPr lang="en-US" altLang="ko-KR" sz="1600" b="1" dirty="0" smtClean="0">
                <a:solidFill>
                  <a:schemeClr val="accent1"/>
                </a:solidFill>
              </a:rPr>
              <a:t>24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조 제</a:t>
            </a:r>
            <a:r>
              <a:rPr lang="en-US" altLang="ko-KR" sz="1600" b="1" dirty="0" smtClean="0">
                <a:solidFill>
                  <a:schemeClr val="accent1"/>
                </a:solidFill>
              </a:rPr>
              <a:t>2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항 및 제</a:t>
            </a:r>
            <a:r>
              <a:rPr lang="en-US" altLang="ko-KR" sz="1600" b="1" dirty="0" smtClean="0">
                <a:solidFill>
                  <a:schemeClr val="accent1"/>
                </a:solidFill>
              </a:rPr>
              <a:t>3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항에 따른 소의</a:t>
            </a:r>
            <a:endParaRPr lang="en-US" altLang="ko-KR" sz="1600" b="1" dirty="0" smtClean="0">
              <a:solidFill>
                <a:schemeClr val="accent1"/>
              </a:solidFill>
            </a:endParaRPr>
          </a:p>
          <a:p>
            <a:pPr marL="109728" indent="0">
              <a:buNone/>
            </a:pPr>
            <a:r>
              <a:rPr lang="en-US" altLang="ko-KR" sz="1600" b="1" dirty="0" smtClean="0">
                <a:solidFill>
                  <a:schemeClr val="accent1"/>
                </a:solidFill>
              </a:rPr>
              <a:t>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         제</a:t>
            </a:r>
            <a:r>
              <a:rPr lang="en-US" altLang="ko-KR" sz="1600" b="1" dirty="0" smtClean="0">
                <a:solidFill>
                  <a:schemeClr val="accent1"/>
                </a:solidFill>
              </a:rPr>
              <a:t>1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심 사건</a:t>
            </a:r>
            <a:r>
              <a:rPr lang="ko-KR" altLang="en-US" sz="1600" dirty="0" smtClean="0"/>
              <a:t>을 담당하는 법원은 제</a:t>
            </a:r>
            <a:r>
              <a:rPr lang="en-US" altLang="ko-KR" sz="1600" dirty="0" smtClean="0"/>
              <a:t>62</a:t>
            </a:r>
            <a:r>
              <a:rPr lang="ko-KR" altLang="en-US" sz="1600" dirty="0" smtClean="0"/>
              <a:t>조에도 불구하고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당사자의 동의</a:t>
            </a:r>
            <a:r>
              <a:rPr lang="ko-KR" altLang="en-US" sz="1600" dirty="0" smtClean="0"/>
              <a:t>를 받아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당사자</a:t>
            </a:r>
            <a:endParaRPr lang="en-US" altLang="ko-KR" sz="1600" b="1" dirty="0" smtClean="0">
              <a:solidFill>
                <a:schemeClr val="accent1"/>
              </a:solidFill>
            </a:endParaRPr>
          </a:p>
          <a:p>
            <a:pPr marL="109728" indent="0">
              <a:buNone/>
            </a:pPr>
            <a:r>
              <a:rPr lang="en-US" altLang="ko-KR" sz="1600" b="1" dirty="0" smtClean="0">
                <a:solidFill>
                  <a:schemeClr val="accent1"/>
                </a:solidFill>
              </a:rPr>
              <a:t>          </a:t>
            </a:r>
            <a:r>
              <a:rPr lang="ko-KR" altLang="en-US" sz="1600" b="1" dirty="0" smtClean="0">
                <a:solidFill>
                  <a:schemeClr val="accent1"/>
                </a:solidFill>
              </a:rPr>
              <a:t>가 법정에서 외국어로 변론</a:t>
            </a:r>
            <a:r>
              <a:rPr lang="ko-KR" altLang="en-US" sz="1600" dirty="0" smtClean="0"/>
              <a:t>하는 것을 허가할 수 있다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이 경우 민사소송법 제</a:t>
            </a:r>
            <a:r>
              <a:rPr lang="en-US" altLang="ko-KR" sz="1600" dirty="0" smtClean="0"/>
              <a:t>143</a:t>
            </a:r>
            <a:r>
              <a:rPr lang="ko-KR" altLang="en-US" sz="1600" dirty="0" smtClean="0"/>
              <a:t>조</a:t>
            </a:r>
            <a:endParaRPr lang="en-US" altLang="ko-KR" sz="1600" dirty="0" smtClean="0"/>
          </a:p>
          <a:p>
            <a:pPr marL="109728" indent="0">
              <a:buNone/>
            </a:pPr>
            <a:r>
              <a:rPr lang="en-US" altLang="ko-KR" sz="1600" dirty="0" smtClean="0"/>
              <a:t>         </a:t>
            </a:r>
            <a:r>
              <a:rPr lang="ko-KR" altLang="en-US" sz="1600" dirty="0" smtClean="0"/>
              <a:t>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및 제</a:t>
            </a:r>
            <a:r>
              <a:rPr lang="en-US" altLang="ko-KR" sz="1600" dirty="0" smtClean="0"/>
              <a:t>277</a:t>
            </a:r>
            <a:r>
              <a:rPr lang="ko-KR" altLang="en-US" sz="1600" dirty="0" smtClean="0"/>
              <a:t>조는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적용하지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아니한다</a:t>
            </a:r>
            <a:r>
              <a:rPr lang="en-US" altLang="ko-KR" sz="1600" dirty="0" smtClean="0"/>
              <a:t>.</a:t>
            </a:r>
          </a:p>
          <a:p>
            <a:pPr marL="109728" indent="0">
              <a:buNone/>
            </a:pPr>
            <a:r>
              <a:rPr lang="en-US" altLang="ko-KR" sz="1600" dirty="0" smtClean="0"/>
              <a:t>      ② </a:t>
            </a:r>
            <a:r>
              <a:rPr lang="ko-KR" altLang="en-US" sz="1600" dirty="0" smtClean="0"/>
              <a:t>특허법원장 및 민사소송법 제</a:t>
            </a:r>
            <a:r>
              <a:rPr lang="en-US" altLang="ko-KR" sz="1600" dirty="0" smtClean="0"/>
              <a:t>24</a:t>
            </a:r>
            <a:r>
              <a:rPr lang="ko-KR" altLang="en-US" sz="1600" dirty="0" smtClean="0"/>
              <a:t>조 제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항에서 정한 지방법원의 장은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항에 따른</a:t>
            </a:r>
            <a:endParaRPr lang="en-US" altLang="ko-KR" sz="1600" dirty="0" smtClean="0"/>
          </a:p>
          <a:p>
            <a:pPr marL="109728" indent="0">
              <a:buNone/>
            </a:pPr>
            <a:r>
              <a:rPr lang="en-US" altLang="ko-KR" sz="1600" dirty="0" smtClean="0"/>
              <a:t>         </a:t>
            </a:r>
            <a:r>
              <a:rPr lang="ko-KR" altLang="en-US" sz="1600" dirty="0" smtClean="0"/>
              <a:t> 허가가 있는 사건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이하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국제사건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이라 한다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을 특정한 재판부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이하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국제재판부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라</a:t>
            </a:r>
            <a:endParaRPr lang="en-US" altLang="ko-KR" sz="1600" dirty="0" smtClean="0"/>
          </a:p>
          <a:p>
            <a:pPr marL="109728" indent="0">
              <a:buNone/>
            </a:pPr>
            <a:r>
              <a:rPr lang="en-US" altLang="ko-KR" sz="1600" dirty="0" smtClean="0"/>
              <a:t>         </a:t>
            </a:r>
            <a:r>
              <a:rPr lang="ko-KR" altLang="en-US" sz="1600" dirty="0" smtClean="0"/>
              <a:t> 한다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로 하여금 전담하게 할 수 있다</a:t>
            </a:r>
            <a:r>
              <a:rPr lang="en-US" altLang="ko-KR" sz="1600" dirty="0" smtClean="0"/>
              <a:t>.</a:t>
            </a:r>
          </a:p>
          <a:p>
            <a:pPr marL="109728" indent="0">
              <a:buNone/>
            </a:pPr>
            <a:r>
              <a:rPr lang="en-US" altLang="ko-KR" sz="1600" dirty="0" smtClean="0"/>
              <a:t>      ③ </a:t>
            </a:r>
            <a:r>
              <a:rPr lang="ko-KR" altLang="en-US" sz="1600" dirty="0" smtClean="0"/>
              <a:t>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항에 따른 허가의 </a:t>
            </a:r>
            <a:r>
              <a:rPr lang="ko-KR" altLang="en-US" sz="1700" dirty="0" smtClean="0"/>
              <a:t>절차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국제사건에서 허용되는 외국어의 범위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그 밖에 국제</a:t>
            </a:r>
            <a:endParaRPr lang="en-US" altLang="ko-KR" sz="1700" dirty="0" smtClean="0"/>
          </a:p>
          <a:p>
            <a:pPr marL="109728" indent="0">
              <a:buNone/>
            </a:pPr>
            <a:r>
              <a:rPr lang="en-US" altLang="ko-KR" sz="1700" dirty="0" smtClean="0"/>
              <a:t>         </a:t>
            </a:r>
            <a:r>
              <a:rPr lang="ko-KR" altLang="en-US" sz="1700" dirty="0" smtClean="0"/>
              <a:t>사건의 재판 및 국제재판부의 운영에 필요한 사항은 대법원규칙으로 정한다</a:t>
            </a:r>
            <a:r>
              <a:rPr lang="en-US" altLang="ko-KR" sz="1700" dirty="0" smtClean="0"/>
              <a:t>.</a:t>
            </a:r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국제재판부 설치 및 운영에 관한 </a:t>
            </a:r>
            <a:r>
              <a:rPr lang="ko-KR" altLang="en-US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법적근거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9178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국제사건의 대상</a:t>
            </a:r>
            <a:endParaRPr lang="en-US" altLang="ko-KR" sz="2000" b="1" dirty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100" b="1" dirty="0"/>
              <a:t> </a:t>
            </a:r>
            <a:r>
              <a:rPr lang="ko-KR" altLang="en-US" sz="1800" b="1" dirty="0"/>
              <a:t>◦ </a:t>
            </a:r>
            <a:r>
              <a:rPr lang="ko-KR" altLang="en-US" sz="1800" b="1" dirty="0" smtClean="0"/>
              <a:t>지식재산권 등에 관한 사건 중 다음의 어느 하나에 해당하는 사건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당사자가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외국</a:t>
            </a:r>
            <a:r>
              <a:rPr lang="en-US" altLang="ko-KR" sz="1800" b="1" dirty="0" smtClean="0">
                <a:solidFill>
                  <a:schemeClr val="accent1"/>
                </a:solidFill>
              </a:rPr>
              <a:t>(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법</a:t>
            </a:r>
            <a:r>
              <a:rPr lang="en-US" altLang="ko-KR" sz="1800" b="1" dirty="0" smtClean="0">
                <a:solidFill>
                  <a:schemeClr val="accent1"/>
                </a:solidFill>
              </a:rPr>
              <a:t>)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인</a:t>
            </a:r>
            <a:r>
              <a:rPr lang="ko-KR" altLang="en-US" sz="1800" dirty="0" smtClean="0"/>
              <a:t>인 사건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 주요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증거조사가 외국어</a:t>
            </a:r>
            <a:r>
              <a:rPr lang="ko-KR" altLang="en-US" sz="1800" dirty="0" smtClean="0"/>
              <a:t>로 이루어질 필요가 있는 사건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그 밖에 이에 준하는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국제적 관련성</a:t>
            </a:r>
            <a:r>
              <a:rPr lang="ko-KR" altLang="en-US" sz="1800" dirty="0" smtClean="0"/>
              <a:t>이 있는 사건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1800" dirty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허가의 요건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-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쌍방 당사자의 동의</a:t>
            </a:r>
            <a:endParaRPr lang="en-US" altLang="ko-KR" sz="1800" b="1" dirty="0" smtClean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예외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재판을 현저히 지연시키는 경우</a:t>
            </a:r>
            <a:endParaRPr lang="ko-KR" altLang="en-US" sz="1800" b="1" dirty="0"/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외국어 변론 허가의 절차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신청 및 동의의 시기</a:t>
            </a:r>
            <a:r>
              <a:rPr lang="en-US" altLang="ko-KR" sz="1800" b="1" dirty="0" smtClean="0"/>
              <a:t>   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제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심과 항소심의 각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제</a:t>
            </a:r>
            <a:r>
              <a:rPr lang="en-US" altLang="ko-KR" sz="1800" b="1" dirty="0" smtClean="0">
                <a:solidFill>
                  <a:schemeClr val="accent1"/>
                </a:solidFill>
              </a:rPr>
              <a:t>1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회 변론기일 전</a:t>
            </a:r>
            <a:endParaRPr lang="en-US" altLang="ko-KR" sz="1800" b="1" dirty="0" smtClean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b="1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 예외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제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회 변론기일 이후의 신청 및 동의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현저한 필요성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신청 및 동의의 방법</a:t>
            </a:r>
            <a:endParaRPr lang="en-US" altLang="ko-KR" sz="20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-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서면으로 신청서와 동의서 </a:t>
            </a:r>
            <a:r>
              <a:rPr lang="ko-KR" altLang="en-US" sz="1800" dirty="0" smtClean="0"/>
              <a:t>제출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법원이 신청서와 동의서 양식 제공 예정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b="1" dirty="0" smtClean="0"/>
              <a:t>■ 신청 및 동의의 효력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b="1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당해 심급</a:t>
            </a:r>
            <a:r>
              <a:rPr lang="ko-KR" altLang="en-US" sz="1800" dirty="0" smtClean="0"/>
              <a:t>에 한하여 효력</a:t>
            </a:r>
            <a:endParaRPr lang="ko-KR" altLang="en-US" sz="1800" dirty="0"/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외국어 변론의 신청 및 동의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외국어 변론 허가의 효력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당해 심급</a:t>
            </a:r>
            <a:r>
              <a:rPr lang="ko-KR" altLang="en-US" sz="1800" dirty="0" smtClean="0"/>
              <a:t>에만 효력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허가의 취소</a:t>
            </a:r>
            <a:endParaRPr lang="en-US" altLang="ko-KR" sz="20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800" b="1" dirty="0" smtClean="0"/>
              <a:t> </a:t>
            </a:r>
            <a:r>
              <a:rPr lang="en-US" altLang="ko-KR" sz="2000" b="1" dirty="0" smtClean="0"/>
              <a:t>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당사자 모두 외국어 변론의 신청 및 동의 철회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 외국어 변론으로 인하여 재판진행에 현저한 지정이 있는 경우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b="1" dirty="0" smtClean="0"/>
              <a:t>■ 허가 취소의 효력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b="1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이미 진행된 재판에 영향을 미치지 않음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기제출한 외국어 문서와 서증의 번역문을 제출할 필요 없음</a:t>
            </a:r>
            <a:endParaRPr lang="ko-KR" altLang="en-US" sz="1800" dirty="0"/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외국어 변론 허가의 효력과 취소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현실적 여건 등을 고려하여 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400" b="1" dirty="0" smtClean="0"/>
              <a:t>    </a:t>
            </a:r>
            <a:r>
              <a:rPr lang="ko-KR" altLang="en-US" sz="2400" b="1" dirty="0" smtClean="0"/>
              <a:t>국제사건에서 </a:t>
            </a:r>
            <a:r>
              <a:rPr lang="ko-KR" altLang="en-US" sz="2400" b="1" dirty="0" smtClean="0">
                <a:solidFill>
                  <a:schemeClr val="accent1"/>
                </a:solidFill>
              </a:rPr>
              <a:t>허용되는 외국어는 영어</a:t>
            </a:r>
            <a:r>
              <a:rPr lang="ko-KR" altLang="en-US" sz="2400" b="1" dirty="0" smtClean="0"/>
              <a:t>로 함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400" b="1" dirty="0" smtClean="0"/>
              <a:t>■ 향후 국제사건의 재판 정착과 사건 수를 고려하여 </a:t>
            </a:r>
            <a:endParaRPr lang="en-US" altLang="ko-KR" sz="24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400" b="1" dirty="0" smtClean="0"/>
              <a:t>    </a:t>
            </a:r>
            <a:r>
              <a:rPr lang="ko-KR" altLang="en-US" sz="2400" b="1" dirty="0" smtClean="0"/>
              <a:t>중국어 등 </a:t>
            </a:r>
            <a:r>
              <a:rPr lang="ko-KR" altLang="en-US" sz="2400" b="1" dirty="0" smtClean="0">
                <a:solidFill>
                  <a:schemeClr val="accent1"/>
                </a:solidFill>
              </a:rPr>
              <a:t>다른 외국어로 확대 예정</a:t>
            </a:r>
            <a:endParaRPr lang="ko-KR" altLang="en-US" sz="2400" b="1" dirty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허용되는 외국어의 범위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재판장의 소송지휘 </a:t>
            </a:r>
            <a:r>
              <a:rPr lang="en-US" altLang="ko-KR" sz="2000" b="1" dirty="0" smtClean="0"/>
              <a:t>: </a:t>
            </a:r>
            <a:r>
              <a:rPr lang="ko-KR" altLang="en-US" sz="2000" b="1" dirty="0" smtClean="0">
                <a:solidFill>
                  <a:schemeClr val="accent1"/>
                </a:solidFill>
              </a:rPr>
              <a:t>국어</a:t>
            </a:r>
            <a:r>
              <a:rPr lang="ko-KR" altLang="en-US" sz="2000" b="1" dirty="0" smtClean="0"/>
              <a:t> 사용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당사자의 변론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국어 또는 허가된 외국어</a:t>
            </a:r>
            <a:r>
              <a:rPr lang="ko-KR" altLang="en-US" sz="1800" dirty="0" smtClean="0"/>
              <a:t>로 변론 가능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2000" b="1" dirty="0" smtClean="0"/>
              <a:t>■ 통역의 대상과 내용</a:t>
            </a:r>
            <a:endParaRPr lang="en-US" altLang="ko-KR" sz="20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2000" dirty="0" smtClean="0"/>
              <a:t>   </a:t>
            </a:r>
            <a:r>
              <a:rPr lang="en-US" altLang="ko-KR" sz="1800" dirty="0" smtClean="0"/>
              <a:t>- </a:t>
            </a:r>
            <a:r>
              <a:rPr lang="ko-KR" altLang="en-US" sz="1800" dirty="0" err="1" smtClean="0"/>
              <a:t>통역인은</a:t>
            </a:r>
            <a:r>
              <a:rPr lang="ko-KR" altLang="en-US" sz="1800" dirty="0" smtClean="0"/>
              <a:t> 재판부와 말과 변론에 참여하는 사람의 말을 통역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통역인은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허가된 외국어를 국어로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국어를 허가된 외국어로 통역</a:t>
            </a:r>
            <a:endParaRPr lang="en-US" altLang="ko-KR" sz="18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ko-KR" altLang="en-US" sz="1800" b="1" dirty="0" smtClean="0"/>
              <a:t>■ 통역의 방식</a:t>
            </a:r>
            <a:endParaRPr lang="en-US" altLang="ko-KR" sz="1800" b="1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b="1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원칙적으로 </a:t>
            </a:r>
            <a:r>
              <a:rPr lang="ko-KR" altLang="en-US" sz="1800" b="1" dirty="0" smtClean="0">
                <a:solidFill>
                  <a:schemeClr val="accent1"/>
                </a:solidFill>
              </a:rPr>
              <a:t>동시통역</a:t>
            </a:r>
            <a:endParaRPr lang="en-US" altLang="ko-KR" sz="1800" b="1" dirty="0" smtClean="0">
              <a:solidFill>
                <a:schemeClr val="accent1"/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필요한 경우 순차통역과 병행</a:t>
            </a:r>
            <a:endParaRPr lang="ko-KR" altLang="en-US" sz="1800" dirty="0"/>
          </a:p>
          <a:p>
            <a:pPr marL="109728" indent="0">
              <a:lnSpc>
                <a:spcPct val="150000"/>
              </a:lnSpc>
              <a:buNone/>
            </a:pP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변론기일의</a:t>
            </a:r>
            <a:r>
              <a:rPr lang="ko-KR" alt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진행</a:t>
            </a:r>
            <a:endParaRPr lang="ko-KR" alt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8EDC-BF0D-4626-AC85-7A32A150AC3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75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chemeClr val="bg1"/>
        </a:solidFill>
        <a:ln w="31750" cmpd="sng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bg1">
              <a:lumMod val="50000"/>
            </a:schemeClr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3768</TotalTime>
  <Words>886</Words>
  <Application>Microsoft Office PowerPoint</Application>
  <PresentationFormat>화면 슬라이드 쇼(4:3)</PresentationFormat>
  <Paragraphs>168</Paragraphs>
  <Slides>14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광장</vt:lpstr>
      <vt:lpstr>국제사건의 재판절차</vt:lpstr>
      <vt:lpstr>국제재판부 개요</vt:lpstr>
      <vt:lpstr>일반재판부 vs. 국제재판부</vt:lpstr>
      <vt:lpstr>국제재판부 설치 및 운영에 관한 법적근거</vt:lpstr>
      <vt:lpstr>외국어 변론 허가의 절차</vt:lpstr>
      <vt:lpstr>외국어 변론의 신청 및 동의</vt:lpstr>
      <vt:lpstr>외국어 변론 허가의 효력과 취소</vt:lpstr>
      <vt:lpstr>허용되는 외국어의 범위</vt:lpstr>
      <vt:lpstr>변론기일의 진행</vt:lpstr>
      <vt:lpstr>문서(서면과 서증)의 제출</vt:lpstr>
      <vt:lpstr>결정, 명령, 변론조서의 작성</vt:lpstr>
      <vt:lpstr>국제사건의 판결 선고</vt:lpstr>
      <vt:lpstr>상소 절차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국제사건 재판절차</dc:title>
  <dc:creator>박은희</dc:creator>
  <cp:lastModifiedBy>Windows 사용자</cp:lastModifiedBy>
  <cp:revision>295</cp:revision>
  <cp:lastPrinted>2018-04-24T04:51:47Z</cp:lastPrinted>
  <dcterms:created xsi:type="dcterms:W3CDTF">2017-04-05T02:03:26Z</dcterms:created>
  <dcterms:modified xsi:type="dcterms:W3CDTF">2018-08-30T12:34:42Z</dcterms:modified>
</cp:coreProperties>
</file>