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8"/>
  </p:notesMasterIdLst>
  <p:handoutMasterIdLst>
    <p:handoutMasterId r:id="rId19"/>
  </p:handoutMasterIdLst>
  <p:sldIdLst>
    <p:sldId id="258" r:id="rId2"/>
    <p:sldId id="275" r:id="rId3"/>
    <p:sldId id="276" r:id="rId4"/>
    <p:sldId id="267" r:id="rId5"/>
    <p:sldId id="262" r:id="rId6"/>
    <p:sldId id="264" r:id="rId7"/>
    <p:sldId id="265" r:id="rId8"/>
    <p:sldId id="266" r:id="rId9"/>
    <p:sldId id="268" r:id="rId10"/>
    <p:sldId id="269" r:id="rId11"/>
    <p:sldId id="270" r:id="rId12"/>
    <p:sldId id="271" r:id="rId13"/>
    <p:sldId id="272" r:id="rId14"/>
    <p:sldId id="273" r:id="rId15"/>
    <p:sldId id="274" r:id="rId16"/>
    <p:sldId id="260" r:id="rId17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731" userDrawn="1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0285C"/>
    <a:srgbClr val="2252A3"/>
    <a:srgbClr val="78726B"/>
    <a:srgbClr val="DBD9D6"/>
    <a:srgbClr val="DAD2C5"/>
    <a:srgbClr val="112FAF"/>
    <a:srgbClr val="0233BE"/>
    <a:srgbClr val="363636"/>
    <a:srgbClr val="4B4B4B"/>
    <a:srgbClr val="3A3A3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804" autoAdjust="0"/>
    <p:restoredTop sz="94700" autoAdjust="0"/>
  </p:normalViewPr>
  <p:slideViewPr>
    <p:cSldViewPr snapToGrid="0">
      <p:cViewPr>
        <p:scale>
          <a:sx n="107" d="100"/>
          <a:sy n="107" d="100"/>
        </p:scale>
        <p:origin x="-270" y="-42"/>
      </p:cViewPr>
      <p:guideLst>
        <p:guide orient="horz" pos="731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86" d="100"/>
          <a:sy n="86" d="100"/>
        </p:scale>
        <p:origin x="2928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66CE8CF-A7E7-4DCC-A886-0556907A2178}" type="datetimeFigureOut">
              <a:rPr lang="ko-KR" altLang="en-US" smtClean="0"/>
              <a:t>2016-06-10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E7DEF8E-20CE-4D35-B74E-EE4F9C73374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0291647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E3112F9-714E-45B5-90DB-71121F339C5D}" type="datetimeFigureOut">
              <a:rPr lang="ko-KR" altLang="en-US" smtClean="0"/>
              <a:t>2016-06-10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15F4F36-53C1-446E-948C-5AF647C6735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136969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5F4F36-53C1-446E-948C-5AF647C6735E}" type="slidenum">
              <a:rPr lang="ko-KR" altLang="en-US" smtClean="0"/>
              <a:t>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820649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표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그림 1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1" y="9389"/>
            <a:ext cx="9143319" cy="684861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 dirty="0" smtClean="0"/>
              <a:t>마스터 부제목 스타일 편집</a:t>
            </a:r>
            <a:endParaRPr lang="en-US" dirty="0"/>
          </a:p>
        </p:txBody>
      </p:sp>
      <p:sp>
        <p:nvSpPr>
          <p:cNvPr id="6" name="AutoShape 8"/>
          <p:cNvSpPr>
            <a:spLocks noChangeArrowheads="1"/>
          </p:cNvSpPr>
          <p:nvPr userDrawn="1"/>
        </p:nvSpPr>
        <p:spPr bwMode="auto">
          <a:xfrm>
            <a:off x="0" y="6597650"/>
            <a:ext cx="9144000" cy="260350"/>
          </a:xfrm>
          <a:prstGeom prst="roundRect">
            <a:avLst>
              <a:gd name="adj" fmla="val 7833"/>
            </a:avLst>
          </a:prstGeom>
          <a:noFill/>
          <a:ln w="9525" algn="ctr">
            <a:noFill/>
            <a:round/>
            <a:headEnd/>
            <a:tailEnd/>
          </a:ln>
          <a:effectLst/>
        </p:spPr>
        <p:txBody>
          <a:bodyPr wrap="none" lIns="0" tIns="0" rIns="7200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sz="900" dirty="0">
                <a:ln>
                  <a:solidFill>
                    <a:srgbClr val="78726B">
                      <a:alpha val="0"/>
                    </a:srgbClr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ea typeface="+mn-ea"/>
              </a:rPr>
              <a:t>This document is strictly </a:t>
            </a:r>
            <a:r>
              <a:rPr kumimoji="0" lang="en-US" altLang="ko-KR" sz="900" dirty="0" smtClean="0">
                <a:ln>
                  <a:solidFill>
                    <a:srgbClr val="78726B">
                      <a:alpha val="0"/>
                    </a:srgbClr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ea typeface="+mn-ea"/>
              </a:rPr>
              <a:t>confidential, </a:t>
            </a:r>
            <a:r>
              <a:rPr kumimoji="0" lang="en-US" altLang="ko-KR" sz="900" dirty="0">
                <a:ln>
                  <a:solidFill>
                    <a:srgbClr val="78726B">
                      <a:alpha val="0"/>
                    </a:srgbClr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ea typeface="+mn-ea"/>
              </a:rPr>
              <a:t>Distribution or photocopying of this document without the written permission </a:t>
            </a:r>
            <a:r>
              <a:rPr kumimoji="0" lang="en-US" altLang="ko-KR" sz="900" dirty="0" smtClean="0">
                <a:ln>
                  <a:solidFill>
                    <a:srgbClr val="78726B">
                      <a:alpha val="0"/>
                    </a:srgbClr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ea typeface="+mn-ea"/>
              </a:rPr>
              <a:t>from Yoon &amp; Yang </a:t>
            </a:r>
            <a:r>
              <a:rPr kumimoji="0" lang="en-US" altLang="ko-KR" sz="900" dirty="0">
                <a:ln>
                  <a:solidFill>
                    <a:srgbClr val="78726B">
                      <a:alpha val="0"/>
                    </a:srgbClr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ea typeface="+mn-ea"/>
              </a:rPr>
              <a:t>LLC is </a:t>
            </a:r>
            <a:r>
              <a:rPr kumimoji="0" lang="en-US" altLang="ko-KR" sz="900" dirty="0" smtClean="0">
                <a:ln>
                  <a:solidFill>
                    <a:srgbClr val="78726B">
                      <a:alpha val="0"/>
                    </a:srgbClr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  <a:ea typeface="+mn-ea"/>
              </a:rPr>
              <a:t>prohibited.</a:t>
            </a:r>
            <a:endParaRPr kumimoji="0" lang="en-US" altLang="ko-KR" sz="900" dirty="0">
              <a:ln>
                <a:solidFill>
                  <a:srgbClr val="78726B">
                    <a:alpha val="0"/>
                  </a:srgbClr>
                </a:solidFill>
              </a:ln>
              <a:solidFill>
                <a:schemeClr val="tx1">
                  <a:lumMod val="50000"/>
                  <a:lumOff val="50000"/>
                </a:schemeClr>
              </a:solidFill>
              <a:latin typeface="+mn-ea"/>
              <a:ea typeface="+mn-ea"/>
            </a:endParaRPr>
          </a:p>
        </p:txBody>
      </p:sp>
      <p:pic>
        <p:nvPicPr>
          <p:cNvPr id="8" name="그림 7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7" r="-1"/>
          <a:stretch/>
        </p:blipFill>
        <p:spPr>
          <a:xfrm>
            <a:off x="563239" y="5560409"/>
            <a:ext cx="2256161" cy="88583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1872035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목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그림 1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1" y="9389"/>
            <a:ext cx="9143319" cy="68486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92870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내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그룹 7"/>
          <p:cNvGrpSpPr/>
          <p:nvPr/>
        </p:nvGrpSpPr>
        <p:grpSpPr>
          <a:xfrm>
            <a:off x="0" y="9389"/>
            <a:ext cx="9144000" cy="6848611"/>
            <a:chOff x="0" y="9389"/>
            <a:chExt cx="9144000" cy="6848611"/>
          </a:xfrm>
        </p:grpSpPr>
        <p:pic>
          <p:nvPicPr>
            <p:cNvPr id="10" name="그림 9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81" y="9389"/>
              <a:ext cx="9143319" cy="6848611"/>
            </a:xfrm>
            <a:prstGeom prst="rect">
              <a:avLst/>
            </a:prstGeom>
          </p:spPr>
        </p:pic>
        <p:grpSp>
          <p:nvGrpSpPr>
            <p:cNvPr id="11" name="그룹 10"/>
            <p:cNvGrpSpPr/>
            <p:nvPr/>
          </p:nvGrpSpPr>
          <p:grpSpPr>
            <a:xfrm>
              <a:off x="0" y="859366"/>
              <a:ext cx="9144000" cy="5617634"/>
              <a:chOff x="0" y="859366"/>
              <a:chExt cx="9144000" cy="5617634"/>
            </a:xfrm>
          </p:grpSpPr>
          <p:sp>
            <p:nvSpPr>
              <p:cNvPr id="12" name="직사각형 11"/>
              <p:cNvSpPr/>
              <p:nvPr/>
            </p:nvSpPr>
            <p:spPr>
              <a:xfrm>
                <a:off x="0" y="859366"/>
                <a:ext cx="9144000" cy="561763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cxnSp>
            <p:nvCxnSpPr>
              <p:cNvPr id="14" name="직선 연결선 13"/>
              <p:cNvCxnSpPr/>
              <p:nvPr/>
            </p:nvCxnSpPr>
            <p:spPr>
              <a:xfrm>
                <a:off x="0" y="6477000"/>
                <a:ext cx="9144000" cy="0"/>
              </a:xfrm>
              <a:prstGeom prst="line">
                <a:avLst/>
              </a:prstGeom>
              <a:ln w="28575">
                <a:solidFill>
                  <a:srgbClr val="78726B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8775" y="9388"/>
            <a:ext cx="8389938" cy="849977"/>
          </a:xfrm>
        </p:spPr>
        <p:txBody>
          <a:bodyPr>
            <a:normAutofit/>
          </a:bodyPr>
          <a:lstStyle>
            <a:lvl1pPr>
              <a:lnSpc>
                <a:spcPct val="100000"/>
              </a:lnSpc>
              <a:defRPr sz="2800" b="1">
                <a:ln>
                  <a:solidFill>
                    <a:srgbClr val="78726B">
                      <a:alpha val="0"/>
                    </a:srgbClr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lang="ko-KR" altLang="en-US" dirty="0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8775" y="1177924"/>
            <a:ext cx="8389938" cy="4918075"/>
          </a:xfrm>
        </p:spPr>
        <p:txBody>
          <a:bodyPr>
            <a:normAutofit/>
          </a:bodyPr>
          <a:lstStyle>
            <a:lvl1pPr marL="266700" indent="-266700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Font typeface="Wingdings" panose="05000000000000000000" pitchFamily="2" charset="2"/>
              <a:buChar char="§"/>
              <a:defRPr sz="2200">
                <a:ln>
                  <a:solidFill>
                    <a:srgbClr val="78726B">
                      <a:alpha val="0"/>
                    </a:srgbClr>
                  </a:solidFill>
                </a:ln>
              </a:defRPr>
            </a:lvl1pPr>
            <a:lvl2pPr marL="714375" indent="-257175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defRPr sz="1800">
                <a:ln>
                  <a:solidFill>
                    <a:srgbClr val="78726B">
                      <a:alpha val="0"/>
                    </a:srgbClr>
                  </a:solidFill>
                </a:ln>
              </a:defRPr>
            </a:lvl2pPr>
            <a:lvl3pPr marL="1257300" indent="-342900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Font typeface="Wingdings" panose="05000000000000000000" pitchFamily="2" charset="2"/>
              <a:buChar char="ü"/>
              <a:defRPr sz="1600">
                <a:ln>
                  <a:solidFill>
                    <a:srgbClr val="78726B">
                      <a:alpha val="0"/>
                    </a:srgbClr>
                  </a:solidFill>
                </a:ln>
              </a:defRPr>
            </a:lvl3pPr>
            <a:lvl4pPr marL="1704975" indent="-333375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Font typeface="Calibri" panose="020F0502020204030204" pitchFamily="34" charset="0"/>
              <a:buChar char="–"/>
              <a:defRPr sz="1400">
                <a:ln>
                  <a:solidFill>
                    <a:srgbClr val="78726B">
                      <a:alpha val="0"/>
                    </a:srgbClr>
                  </a:solidFill>
                </a:ln>
              </a:defRPr>
            </a:lvl4pPr>
            <a:lvl5pPr marL="2152650" indent="-323850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Font typeface="Wingdings" panose="05000000000000000000" pitchFamily="2" charset="2"/>
              <a:buChar char="Ø"/>
              <a:defRPr sz="1400">
                <a:ln>
                  <a:solidFill>
                    <a:srgbClr val="78726B">
                      <a:alpha val="0"/>
                    </a:srgbClr>
                  </a:solidFill>
                </a:ln>
              </a:defRPr>
            </a:lvl5pPr>
          </a:lstStyle>
          <a:p>
            <a:pPr lvl="0"/>
            <a:r>
              <a:rPr lang="ko-KR" altLang="en-US" dirty="0" smtClean="0"/>
              <a:t>마스터 텍스트 스타일을 편집합니다</a:t>
            </a:r>
          </a:p>
          <a:p>
            <a:pPr lvl="1"/>
            <a:r>
              <a:rPr lang="ko-KR" altLang="en-US" dirty="0" smtClean="0"/>
              <a:t>둘째 수준</a:t>
            </a:r>
          </a:p>
          <a:p>
            <a:pPr lvl="2"/>
            <a:r>
              <a:rPr lang="ko-KR" altLang="en-US" dirty="0" smtClean="0"/>
              <a:t>셋째 수준</a:t>
            </a:r>
          </a:p>
          <a:p>
            <a:pPr lvl="3"/>
            <a:r>
              <a:rPr lang="ko-KR" altLang="en-US" dirty="0" smtClean="0"/>
              <a:t>넷째 수준</a:t>
            </a:r>
          </a:p>
          <a:p>
            <a:pPr lvl="4"/>
            <a:r>
              <a:rPr lang="ko-KR" altLang="en-US" dirty="0" smtClean="0"/>
              <a:t>다섯째 수준</a:t>
            </a:r>
            <a:endParaRPr lang="en-US" dirty="0"/>
          </a:p>
        </p:txBody>
      </p:sp>
      <p:cxnSp>
        <p:nvCxnSpPr>
          <p:cNvPr id="16" name="직선 연결선 15"/>
          <p:cNvCxnSpPr/>
          <p:nvPr userDrawn="1"/>
        </p:nvCxnSpPr>
        <p:spPr>
          <a:xfrm>
            <a:off x="0" y="868890"/>
            <a:ext cx="9144000" cy="0"/>
          </a:xfrm>
          <a:prstGeom prst="line">
            <a:avLst/>
          </a:prstGeom>
          <a:ln w="28575">
            <a:gradFill>
              <a:gsLst>
                <a:gs pos="0">
                  <a:srgbClr val="2252A3"/>
                </a:gs>
                <a:gs pos="100000">
                  <a:srgbClr val="20285C"/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angle 3"/>
          <p:cNvSpPr>
            <a:spLocks noChangeArrowheads="1"/>
          </p:cNvSpPr>
          <p:nvPr userDrawn="1"/>
        </p:nvSpPr>
        <p:spPr bwMode="auto">
          <a:xfrm>
            <a:off x="8859372" y="6597031"/>
            <a:ext cx="168315" cy="1615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  <a:scene3d>
              <a:camera prst="orthographicFront"/>
              <a:lightRig rig="threePt" dir="t"/>
            </a:scene3d>
            <a:sp3d/>
          </a:bodyPr>
          <a:lstStyle/>
          <a:p>
            <a:pPr algn="ctr"/>
            <a:fld id="{88B3AE5A-10BA-4173-8E7E-D8F2BB88D393}" type="slidenum">
              <a:rPr lang="en-US" altLang="ko-KR" sz="1050" b="0" smtClean="0">
                <a:ln>
                  <a:solidFill>
                    <a:prstClr val="black">
                      <a:alpha val="0"/>
                    </a:prst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+mj-ea"/>
                <a:ea typeface="+mj-ea"/>
                <a:cs typeface="함초롬돋움" panose="02030504000101010101" pitchFamily="18" charset="-127"/>
              </a:rPr>
              <a:pPr algn="ctr"/>
              <a:t>‹#›</a:t>
            </a:fld>
            <a:endParaRPr lang="ko-KR" altLang="ko-KR" sz="2000" b="0" dirty="0" smtClean="0">
              <a:ln>
                <a:solidFill>
                  <a:prstClr val="black">
                    <a:alpha val="0"/>
                  </a:prstClr>
                </a:solidFill>
              </a:ln>
              <a:solidFill>
                <a:schemeClr val="tx1">
                  <a:lumMod val="95000"/>
                  <a:lumOff val="5000"/>
                </a:schemeClr>
              </a:solidFill>
              <a:latin typeface="+mj-ea"/>
              <a:ea typeface="+mj-ea"/>
              <a:cs typeface="함초롬돋움" panose="02030504000101010101" pitchFamily="18" charset="-127"/>
            </a:endParaRPr>
          </a:p>
        </p:txBody>
      </p:sp>
      <p:pic>
        <p:nvPicPr>
          <p:cNvPr id="13" name="그림 12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777" t="36859" r="16578" b="36277"/>
          <a:stretch/>
        </p:blipFill>
        <p:spPr>
          <a:xfrm>
            <a:off x="84667" y="6493933"/>
            <a:ext cx="894565" cy="3640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2725155"/>
      </p:ext>
    </p:extLst>
  </p:cSld>
  <p:clrMapOvr>
    <a:masterClrMapping/>
  </p:clrMapOvr>
  <p:extLst mod="1">
    <p:ext uri="{DCECCB84-F9BA-43D5-87BE-67443E8EF086}">
      <p15:sldGuideLst xmlns="" xmlns:p15="http://schemas.microsoft.com/office/powerpoint/2012/main">
        <p15:guide id="1" pos="226" userDrawn="1">
          <p15:clr>
            <a:srgbClr val="FBAE40"/>
          </p15:clr>
        </p15:guide>
        <p15:guide id="2" pos="5511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간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그룹 6"/>
          <p:cNvGrpSpPr/>
          <p:nvPr userDrawn="1"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pic>
          <p:nvPicPr>
            <p:cNvPr id="8" name="그림 7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</p:spPr>
        </p:pic>
        <p:sp>
          <p:nvSpPr>
            <p:cNvPr id="9" name="직사각형 8"/>
            <p:cNvSpPr/>
            <p:nvPr/>
          </p:nvSpPr>
          <p:spPr>
            <a:xfrm>
              <a:off x="694306" y="3951971"/>
              <a:ext cx="8449694" cy="2901776"/>
            </a:xfrm>
            <a:prstGeom prst="rect">
              <a:avLst/>
            </a:prstGeom>
            <a:gradFill>
              <a:gsLst>
                <a:gs pos="0">
                  <a:schemeClr val="bg1"/>
                </a:gs>
                <a:gs pos="100000">
                  <a:srgbClr val="DBD9D6">
                    <a:alpha val="39000"/>
                  </a:srgbClr>
                </a:gs>
              </a:gsLst>
              <a:lin ang="5400000" scaled="0"/>
            </a:gra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13" name="직사각형 12"/>
          <p:cNvSpPr/>
          <p:nvPr/>
        </p:nvSpPr>
        <p:spPr>
          <a:xfrm>
            <a:off x="694306" y="2901563"/>
            <a:ext cx="8449694" cy="1050621"/>
          </a:xfrm>
          <a:prstGeom prst="rect">
            <a:avLst/>
          </a:prstGeom>
          <a:gradFill flip="none" rotWithShape="1">
            <a:gsLst>
              <a:gs pos="0">
                <a:srgbClr val="2252A3"/>
              </a:gs>
              <a:gs pos="100000">
                <a:srgbClr val="20285C"/>
              </a:gs>
            </a:gsLst>
            <a:lin ang="0" scaled="1"/>
            <a:tileRect/>
          </a:gra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제목 1"/>
          <p:cNvSpPr>
            <a:spLocks noGrp="1"/>
          </p:cNvSpPr>
          <p:nvPr>
            <p:ph type="ctrTitle"/>
          </p:nvPr>
        </p:nvSpPr>
        <p:spPr>
          <a:xfrm>
            <a:off x="1828800" y="2901563"/>
            <a:ext cx="6915150" cy="1046155"/>
          </a:xfrm>
          <a:ln>
            <a:solidFill>
              <a:schemeClr val="bg1">
                <a:lumMod val="85000"/>
                <a:alpha val="0"/>
              </a:schemeClr>
            </a:solidFill>
          </a:ln>
        </p:spPr>
        <p:txBody>
          <a:bodyPr anchor="ctr">
            <a:normAutofit/>
          </a:bodyPr>
          <a:lstStyle>
            <a:lvl1pPr algn="l" defTabSz="914400" rtl="0" eaLnBrk="1" latinLnBrk="1" hangingPunct="1">
              <a:lnSpc>
                <a:spcPct val="100000"/>
              </a:lnSpc>
              <a:spcBef>
                <a:spcPct val="0"/>
              </a:spcBef>
              <a:buNone/>
              <a:defRPr lang="ko-KR" altLang="en-US" sz="3200" b="1" kern="1200" dirty="0">
                <a:ln>
                  <a:solidFill>
                    <a:srgbClr val="78726B">
                      <a:alpha val="0"/>
                    </a:srgbClr>
                  </a:solidFill>
                </a:ln>
                <a:solidFill>
                  <a:schemeClr val="bg1"/>
                </a:solidFill>
                <a:latin typeface="+mj-ea"/>
                <a:ea typeface="+mj-ea"/>
                <a:cs typeface="+mn-cs"/>
              </a:defRPr>
            </a:lvl1pPr>
          </a:lstStyle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16" name="부제목 2"/>
          <p:cNvSpPr>
            <a:spLocks noGrp="1"/>
          </p:cNvSpPr>
          <p:nvPr>
            <p:ph type="subTitle" idx="1"/>
          </p:nvPr>
        </p:nvSpPr>
        <p:spPr>
          <a:xfrm>
            <a:off x="1653825" y="4170245"/>
            <a:ext cx="7156799" cy="1655762"/>
          </a:xfrm>
        </p:spPr>
        <p:txBody>
          <a:bodyPr>
            <a:normAutofit/>
          </a:bodyPr>
          <a:lstStyle>
            <a:lvl1pPr marL="228600" indent="-22860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ko-KR" altLang="en-US" sz="18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 dirty="0" smtClean="0"/>
              <a:t>마스터 부제목 스타일 편집</a:t>
            </a:r>
            <a:endParaRPr lang="ko-KR" altLang="en-US" dirty="0"/>
          </a:p>
        </p:txBody>
      </p:sp>
      <p:sp>
        <p:nvSpPr>
          <p:cNvPr id="19" name="Rectangle 3"/>
          <p:cNvSpPr>
            <a:spLocks noChangeArrowheads="1"/>
          </p:cNvSpPr>
          <p:nvPr userDrawn="1"/>
        </p:nvSpPr>
        <p:spPr bwMode="auto">
          <a:xfrm>
            <a:off x="8859372" y="6597031"/>
            <a:ext cx="168315" cy="1615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  <a:scene3d>
              <a:camera prst="orthographicFront"/>
              <a:lightRig rig="threePt" dir="t"/>
            </a:scene3d>
            <a:sp3d/>
          </a:bodyPr>
          <a:lstStyle/>
          <a:p>
            <a:pPr algn="ctr"/>
            <a:fld id="{88B3AE5A-10BA-4173-8E7E-D8F2BB88D393}" type="slidenum">
              <a:rPr lang="en-US" altLang="ko-KR" sz="1050" b="0" smtClean="0">
                <a:ln>
                  <a:solidFill>
                    <a:prstClr val="black">
                      <a:alpha val="0"/>
                    </a:prst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+mj-ea"/>
                <a:ea typeface="+mj-ea"/>
                <a:cs typeface="함초롬돋움" panose="02030504000101010101" pitchFamily="18" charset="-127"/>
              </a:rPr>
              <a:pPr algn="ctr"/>
              <a:t>‹#›</a:t>
            </a:fld>
            <a:endParaRPr lang="ko-KR" altLang="ko-KR" sz="2000" b="0" dirty="0" smtClean="0">
              <a:ln>
                <a:solidFill>
                  <a:prstClr val="black">
                    <a:alpha val="0"/>
                  </a:prstClr>
                </a:solidFill>
              </a:ln>
              <a:solidFill>
                <a:schemeClr val="tx1">
                  <a:lumMod val="95000"/>
                  <a:lumOff val="5000"/>
                </a:schemeClr>
              </a:solidFill>
              <a:latin typeface="+mj-ea"/>
              <a:ea typeface="+mj-ea"/>
              <a:cs typeface="함초롬돋움" panose="02030504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871285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508" t="6566" b="55309"/>
          <a:stretch/>
        </p:blipFill>
        <p:spPr>
          <a:xfrm flipH="1">
            <a:off x="-1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그림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7" r="-1"/>
          <a:stretch/>
        </p:blipFill>
        <p:spPr>
          <a:xfrm>
            <a:off x="588640" y="5560409"/>
            <a:ext cx="2256161" cy="88583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9539638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86600" y="6492875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BD2A4052-ED23-40E4-944C-4DA3FA37C8F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64188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84" r:id="rId2"/>
    <p:sldLayoutId id="2147483662" r:id="rId3"/>
    <p:sldLayoutId id="2147483663" r:id="rId4"/>
    <p:sldLayoutId id="2147483667" r:id="rId5"/>
  </p:sldLayoutIdLst>
  <p:hf hdr="0" ftr="0" dt="0"/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hyperlink" Target="mailto:ABCDEFG@hwawoo.com" TargetMode="Externa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그룹 4"/>
          <p:cNvGrpSpPr/>
          <p:nvPr/>
        </p:nvGrpSpPr>
        <p:grpSpPr>
          <a:xfrm>
            <a:off x="733425" y="965201"/>
            <a:ext cx="7724775" cy="3400435"/>
            <a:chOff x="733425" y="873250"/>
            <a:chExt cx="7724775" cy="3072377"/>
          </a:xfrm>
        </p:grpSpPr>
        <p:grpSp>
          <p:nvGrpSpPr>
            <p:cNvPr id="18" name="그룹 17"/>
            <p:cNvGrpSpPr/>
            <p:nvPr/>
          </p:nvGrpSpPr>
          <p:grpSpPr>
            <a:xfrm>
              <a:off x="742950" y="873250"/>
              <a:ext cx="7715250" cy="3072377"/>
              <a:chOff x="742950" y="690180"/>
              <a:chExt cx="7715250" cy="3072377"/>
            </a:xfrm>
          </p:grpSpPr>
          <p:grpSp>
            <p:nvGrpSpPr>
              <p:cNvPr id="17" name="그룹 16"/>
              <p:cNvGrpSpPr/>
              <p:nvPr/>
            </p:nvGrpSpPr>
            <p:grpSpPr>
              <a:xfrm>
                <a:off x="742950" y="690180"/>
                <a:ext cx="7715250" cy="3072377"/>
                <a:chOff x="742950" y="690180"/>
                <a:chExt cx="7715250" cy="3072377"/>
              </a:xfrm>
            </p:grpSpPr>
            <p:sp>
              <p:nvSpPr>
                <p:cNvPr id="34" name="직사각형 33"/>
                <p:cNvSpPr/>
                <p:nvPr/>
              </p:nvSpPr>
              <p:spPr>
                <a:xfrm>
                  <a:off x="742950" y="690180"/>
                  <a:ext cx="7715250" cy="2475278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>
                    <a:ln>
                      <a:solidFill>
                        <a:srgbClr val="2251A3">
                          <a:alpha val="0"/>
                        </a:srgbClr>
                      </a:solidFill>
                    </a:ln>
                  </a:endParaRPr>
                </a:p>
              </p:txBody>
            </p:sp>
            <p:sp>
              <p:nvSpPr>
                <p:cNvPr id="35" name="직사각형 34"/>
                <p:cNvSpPr/>
                <p:nvPr/>
              </p:nvSpPr>
              <p:spPr>
                <a:xfrm>
                  <a:off x="742950" y="3193464"/>
                  <a:ext cx="7715250" cy="569093"/>
                </a:xfrm>
                <a:prstGeom prst="rect">
                  <a:avLst/>
                </a:prstGeom>
                <a:gradFill flip="none" rotWithShape="1">
                  <a:gsLst>
                    <a:gs pos="0">
                      <a:srgbClr val="2252A3"/>
                    </a:gs>
                    <a:gs pos="100000">
                      <a:srgbClr val="20285C"/>
                    </a:gs>
                  </a:gsLst>
                  <a:lin ang="0" scaled="1"/>
                  <a:tileRect/>
                </a:gra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>
                    <a:ln>
                      <a:solidFill>
                        <a:srgbClr val="2251A3">
                          <a:alpha val="0"/>
                        </a:srgbClr>
                      </a:solidFill>
                    </a:ln>
                  </a:endParaRPr>
                </a:p>
              </p:txBody>
            </p:sp>
            <p:sp>
              <p:nvSpPr>
                <p:cNvPr id="22" name="직사각형 21"/>
                <p:cNvSpPr/>
                <p:nvPr/>
              </p:nvSpPr>
              <p:spPr>
                <a:xfrm>
                  <a:off x="742950" y="3124785"/>
                  <a:ext cx="7715250" cy="47790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>
                    <a:ln>
                      <a:solidFill>
                        <a:srgbClr val="2251A3">
                          <a:alpha val="0"/>
                        </a:srgbClr>
                      </a:solidFill>
                    </a:ln>
                  </a:endParaRPr>
                </a:p>
              </p:txBody>
            </p:sp>
          </p:grpSp>
          <p:sp>
            <p:nvSpPr>
              <p:cNvPr id="24" name="부제목 2"/>
              <p:cNvSpPr txBox="1">
                <a:spLocks/>
              </p:cNvSpPr>
              <p:nvPr/>
            </p:nvSpPr>
            <p:spPr>
              <a:xfrm>
                <a:off x="1026911" y="3200582"/>
                <a:ext cx="6400800" cy="559098"/>
              </a:xfrm>
              <a:prstGeom prst="rect">
                <a:avLst/>
              </a:prstGeom>
            </p:spPr>
            <p:txBody>
              <a:bodyPr vert="horz" lIns="91440" tIns="45720" rIns="91440" bIns="45720" rtlCol="0" anchor="ctr">
                <a:normAutofit fontScale="92500" lnSpcReduction="20000"/>
              </a:bodyPr>
              <a:lstStyle>
                <a:lvl1pPr marL="0" indent="0" algn="l" defTabSz="914400" rtl="0" eaLnBrk="1" latinLnBrk="1" hangingPunct="1">
                  <a:spcBef>
                    <a:spcPct val="20000"/>
                  </a:spcBef>
                  <a:buFont typeface="Arial" panose="020B0604020202020204" pitchFamily="34" charset="0"/>
                  <a:buNone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 algn="ctr" defTabSz="914400" rtl="0" eaLnBrk="1" latinLnBrk="1" hangingPunct="1">
                  <a:spcBef>
                    <a:spcPct val="20000"/>
                  </a:spcBef>
                  <a:buFont typeface="Arial" panose="020B0604020202020204" pitchFamily="34" charset="0"/>
                  <a:buNone/>
                  <a:defRPr sz="28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 algn="ctr" defTabSz="914400" rtl="0" eaLnBrk="1" latinLnBrk="1" hangingPunct="1">
                  <a:spcBef>
                    <a:spcPct val="20000"/>
                  </a:spcBef>
                  <a:buFont typeface="Arial" panose="020B0604020202020204" pitchFamily="34" charset="0"/>
                  <a:buNone/>
                  <a:defRPr sz="24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 algn="ctr" defTabSz="914400" rtl="0" eaLnBrk="1" latinLnBrk="1" hangingPunct="1">
                  <a:spcBef>
                    <a:spcPct val="20000"/>
                  </a:spcBef>
                  <a:buFont typeface="Arial" panose="020B0604020202020204" pitchFamily="34" charset="0"/>
                  <a:buNone/>
                  <a:defRPr sz="20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 algn="ctr" defTabSz="914400" rtl="0" eaLnBrk="1" latinLnBrk="1" hangingPunct="1">
                  <a:spcBef>
                    <a:spcPct val="20000"/>
                  </a:spcBef>
                  <a:buFont typeface="Arial" panose="020B0604020202020204" pitchFamily="34" charset="0"/>
                  <a:buNone/>
                  <a:defRPr sz="20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 algn="ctr" defTabSz="914400" rtl="0" eaLnBrk="1" latinLnBrk="1" hangingPunct="1">
                  <a:spcBef>
                    <a:spcPct val="20000"/>
                  </a:spcBef>
                  <a:buFont typeface="Arial" panose="020B0604020202020204" pitchFamily="34" charset="0"/>
                  <a:buNone/>
                  <a:defRPr sz="20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 algn="ctr" defTabSz="914400" rtl="0" eaLnBrk="1" latinLnBrk="1" hangingPunct="1">
                  <a:spcBef>
                    <a:spcPct val="20000"/>
                  </a:spcBef>
                  <a:buFont typeface="Arial" panose="020B0604020202020204" pitchFamily="34" charset="0"/>
                  <a:buNone/>
                  <a:defRPr sz="20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 algn="ctr" defTabSz="914400" rtl="0" eaLnBrk="1" latinLnBrk="1" hangingPunct="1">
                  <a:spcBef>
                    <a:spcPct val="20000"/>
                  </a:spcBef>
                  <a:buFont typeface="Arial" panose="020B0604020202020204" pitchFamily="34" charset="0"/>
                  <a:buNone/>
                  <a:defRPr sz="20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 algn="ctr" defTabSz="914400" rtl="0" eaLnBrk="1" latinLnBrk="1" hangingPunct="1">
                  <a:spcBef>
                    <a:spcPct val="20000"/>
                  </a:spcBef>
                  <a:buFont typeface="Arial" panose="020B0604020202020204" pitchFamily="34" charset="0"/>
                  <a:buNone/>
                  <a:defRPr sz="20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altLang="ko-KR" sz="2000" dirty="0" smtClean="0">
                    <a:ln>
                      <a:solidFill>
                        <a:srgbClr val="2251A3">
                          <a:alpha val="0"/>
                        </a:srgbClr>
                      </a:solidFill>
                    </a:ln>
                    <a:solidFill>
                      <a:schemeClr val="bg1"/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rPr>
                  <a:t>2016. 6. 10. KIPLA </a:t>
                </a:r>
                <a:r>
                  <a:rPr lang="ko-KR" altLang="en-US" sz="2000" dirty="0" smtClean="0">
                    <a:ln>
                      <a:solidFill>
                        <a:srgbClr val="2251A3">
                          <a:alpha val="0"/>
                        </a:srgbClr>
                      </a:solidFill>
                    </a:ln>
                    <a:solidFill>
                      <a:schemeClr val="bg1"/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rPr>
                  <a:t>특허법원 </a:t>
                </a:r>
                <a:r>
                  <a:rPr lang="en-US" altLang="ko-KR" sz="2000" dirty="0" smtClean="0">
                    <a:ln>
                      <a:solidFill>
                        <a:srgbClr val="2251A3">
                          <a:alpha val="0"/>
                        </a:srgbClr>
                      </a:solidFill>
                    </a:ln>
                    <a:solidFill>
                      <a:schemeClr val="bg1"/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rPr>
                  <a:t>Bench &amp; Bar Conference</a:t>
                </a:r>
              </a:p>
              <a:p>
                <a:r>
                  <a:rPr lang="ko-KR" altLang="en-US" sz="2000" dirty="0" smtClean="0">
                    <a:ln>
                      <a:solidFill>
                        <a:srgbClr val="2251A3">
                          <a:alpha val="0"/>
                        </a:srgbClr>
                      </a:solidFill>
                    </a:ln>
                    <a:solidFill>
                      <a:schemeClr val="bg1"/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rPr>
                  <a:t>김원일 변호사</a:t>
                </a:r>
                <a:endParaRPr lang="ko-KR" altLang="en-US" sz="2000" dirty="0">
                  <a:ln>
                    <a:solidFill>
                      <a:srgbClr val="2251A3">
                        <a:alpha val="0"/>
                      </a:srgbClr>
                    </a:solidFill>
                  </a:ln>
                  <a:solidFill>
                    <a:schemeClr val="bg1"/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endParaRPr>
              </a:p>
            </p:txBody>
          </p:sp>
          <p:sp>
            <p:nvSpPr>
              <p:cNvPr id="32" name="제목 1"/>
              <p:cNvSpPr txBox="1">
                <a:spLocks/>
              </p:cNvSpPr>
              <p:nvPr/>
            </p:nvSpPr>
            <p:spPr>
              <a:xfrm>
                <a:off x="1044375" y="1196499"/>
                <a:ext cx="7408357" cy="1462639"/>
              </a:xfrm>
              <a:prstGeom prst="rect">
                <a:avLst/>
              </a:prstGeom>
              <a:ln>
                <a:solidFill>
                  <a:srgbClr val="78726B">
                    <a:alpha val="0"/>
                  </a:srgbClr>
                </a:solidFill>
              </a:ln>
            </p:spPr>
            <p:txBody>
              <a:bodyPr vert="horz" lIns="91440" tIns="45720" rIns="91440" bIns="45720" rtlCol="0" anchor="ctr">
                <a:noAutofit/>
              </a:bodyPr>
              <a:lstStyle>
                <a:lvl1pPr algn="l" defTabSz="914400" rtl="0" eaLnBrk="1" latinLnBrk="1" hangingPunct="1">
                  <a:spcBef>
                    <a:spcPct val="0"/>
                  </a:spcBef>
                  <a:buNone/>
                  <a:defRPr sz="4000" b="1" kern="1200" spc="-150">
                    <a:solidFill>
                      <a:schemeClr val="tx1"/>
                    </a:solidFill>
                    <a:latin typeface="+mj-lt"/>
                    <a:ea typeface="+mj-ea"/>
                    <a:cs typeface="+mj-cs"/>
                  </a:defRPr>
                </a:lvl1pPr>
              </a:lstStyle>
              <a:p>
                <a:pPr>
                  <a:lnSpc>
                    <a:spcPct val="150000"/>
                  </a:lnSpc>
                </a:pPr>
                <a:r>
                  <a:rPr lang="ko-KR" altLang="ko-KR" sz="4200" dirty="0" smtClean="0">
                    <a:ln>
                      <a:solidFill>
                        <a:srgbClr val="2251A3">
                          <a:alpha val="0"/>
                        </a:srgbClr>
                      </a:solidFill>
                    </a:ln>
                    <a:latin typeface="+mj-ea"/>
                  </a:rPr>
                  <a:t>개정 </a:t>
                </a:r>
                <a:r>
                  <a:rPr lang="ko-KR" altLang="ko-KR" sz="4200" dirty="0">
                    <a:ln>
                      <a:solidFill>
                        <a:srgbClr val="2251A3">
                          <a:alpha val="0"/>
                        </a:srgbClr>
                      </a:solidFill>
                    </a:ln>
                    <a:latin typeface="+mj-ea"/>
                  </a:rPr>
                  <a:t>특허법 </a:t>
                </a:r>
                <a:r>
                  <a:rPr lang="en-US" altLang="ko-KR" sz="4200" dirty="0" smtClean="0">
                    <a:ln>
                      <a:solidFill>
                        <a:srgbClr val="2251A3">
                          <a:alpha val="0"/>
                        </a:srgbClr>
                      </a:solidFill>
                    </a:ln>
                    <a:latin typeface="+mj-ea"/>
                  </a:rPr>
                  <a:t>(</a:t>
                </a:r>
                <a:r>
                  <a:rPr lang="ko-KR" altLang="en-US" sz="4200" dirty="0" smtClean="0">
                    <a:ln>
                      <a:solidFill>
                        <a:srgbClr val="2251A3">
                          <a:alpha val="0"/>
                        </a:srgbClr>
                      </a:solidFill>
                    </a:ln>
                    <a:latin typeface="+mj-ea"/>
                  </a:rPr>
                  <a:t>증거 조사 관련</a:t>
                </a:r>
                <a:r>
                  <a:rPr lang="en-US" altLang="ko-KR" sz="4200" dirty="0" smtClean="0">
                    <a:ln>
                      <a:solidFill>
                        <a:srgbClr val="2251A3">
                          <a:alpha val="0"/>
                        </a:srgbClr>
                      </a:solidFill>
                    </a:ln>
                    <a:latin typeface="+mj-ea"/>
                  </a:rPr>
                  <a:t>)</a:t>
                </a:r>
              </a:p>
            </p:txBody>
          </p:sp>
        </p:grpSp>
        <p:cxnSp>
          <p:nvCxnSpPr>
            <p:cNvPr id="3" name="직선 연결선 2"/>
            <p:cNvCxnSpPr/>
            <p:nvPr/>
          </p:nvCxnSpPr>
          <p:spPr>
            <a:xfrm>
              <a:off x="733425" y="886068"/>
              <a:ext cx="7709782" cy="0"/>
            </a:xfrm>
            <a:prstGeom prst="line">
              <a:avLst/>
            </a:prstGeom>
            <a:ln w="28575">
              <a:solidFill>
                <a:srgbClr val="78726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589402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제목 1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altLang="ko-KR" spc="-150" dirty="0">
                <a:solidFill>
                  <a:srgbClr val="20285C"/>
                </a:solidFill>
                <a:latin typeface="+mn-ea"/>
                <a:ea typeface="+mn-ea"/>
              </a:rPr>
              <a:t>1. </a:t>
            </a:r>
            <a:r>
              <a:rPr lang="ko-KR" altLang="ko-KR" spc="-150">
                <a:solidFill>
                  <a:srgbClr val="20285C"/>
                </a:solidFill>
                <a:latin typeface="+mn-ea"/>
                <a:ea typeface="+mn-ea"/>
              </a:rPr>
              <a:t>증거의 신청 및 채부</a:t>
            </a:r>
          </a:p>
        </p:txBody>
      </p:sp>
      <p:sp>
        <p:nvSpPr>
          <p:cNvPr id="15" name="내용 개체 틀 1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atinLnBrk="0">
              <a:lnSpc>
                <a:spcPct val="130000"/>
              </a:lnSpc>
              <a:spcAft>
                <a:spcPts val="1800"/>
              </a:spcAft>
            </a:pPr>
            <a:r>
              <a:rPr lang="ko-KR" altLang="ko-KR" sz="2000" dirty="0" smtClean="0"/>
              <a:t>항소심에서 </a:t>
            </a:r>
            <a:r>
              <a:rPr lang="ko-KR" altLang="ko-KR" sz="2000" dirty="0"/>
              <a:t>새로운 증거를 </a:t>
            </a:r>
            <a:r>
              <a:rPr lang="ko-KR" altLang="ko-KR" sz="2000" dirty="0" err="1"/>
              <a:t>신청시</a:t>
            </a:r>
            <a:r>
              <a:rPr lang="en-US" altLang="ko-KR" sz="2000" dirty="0"/>
              <a:t>, 1</a:t>
            </a:r>
            <a:r>
              <a:rPr lang="ko-KR" altLang="ko-KR" sz="2000"/>
              <a:t>심에서 제출하지 못한 이유를 구체적으로 소명하여야 함</a:t>
            </a:r>
            <a:r>
              <a:rPr lang="en-US" altLang="ko-KR" sz="2000" dirty="0"/>
              <a:t>. </a:t>
            </a:r>
            <a:r>
              <a:rPr lang="ko-KR" altLang="ko-KR" sz="2000"/>
              <a:t>법원은 제반 사정을 고려하여 채부 결정</a:t>
            </a:r>
            <a:r>
              <a:rPr lang="en-US" altLang="ko-KR" sz="2000" dirty="0"/>
              <a:t>.</a:t>
            </a:r>
            <a:endParaRPr lang="ko-KR" altLang="ko-KR" sz="2000"/>
          </a:p>
          <a:p>
            <a:pPr latinLnBrk="0">
              <a:lnSpc>
                <a:spcPct val="130000"/>
              </a:lnSpc>
              <a:spcAft>
                <a:spcPts val="1800"/>
              </a:spcAft>
            </a:pPr>
            <a:r>
              <a:rPr lang="en-US" altLang="ko-KR" sz="2000" dirty="0" smtClean="0"/>
              <a:t>1</a:t>
            </a:r>
            <a:r>
              <a:rPr lang="ko-KR" altLang="ko-KR" sz="2000"/>
              <a:t>심에서 조사된 증거와 입증취지가 동일</a:t>
            </a:r>
            <a:r>
              <a:rPr lang="en-US" altLang="ko-KR" sz="2000" dirty="0"/>
              <a:t>·</a:t>
            </a:r>
            <a:r>
              <a:rPr lang="ko-KR" altLang="ko-KR" sz="2000"/>
              <a:t>유사한 증거 신청 시 필요성을 구체적으로 소명해야 함</a:t>
            </a:r>
            <a:r>
              <a:rPr lang="en-US" altLang="ko-KR" sz="2000" dirty="0"/>
              <a:t>.</a:t>
            </a:r>
            <a:endParaRPr lang="ko-KR" altLang="ko-KR" sz="2000"/>
          </a:p>
          <a:p>
            <a:pPr latinLnBrk="0">
              <a:lnSpc>
                <a:spcPct val="130000"/>
              </a:lnSpc>
              <a:spcAft>
                <a:spcPts val="1800"/>
              </a:spcAft>
            </a:pPr>
            <a:r>
              <a:rPr lang="en-US" altLang="ko-KR" sz="2000" dirty="0" smtClean="0"/>
              <a:t>1</a:t>
            </a:r>
            <a:r>
              <a:rPr lang="ko-KR" altLang="ko-KR" sz="2000"/>
              <a:t>심에서 신청하였으나 채택되지 아니한 증거</a:t>
            </a:r>
            <a:r>
              <a:rPr lang="en-US" altLang="ko-KR" sz="2000" dirty="0"/>
              <a:t>, </a:t>
            </a:r>
            <a:r>
              <a:rPr lang="ko-KR" altLang="ko-KR" sz="2000"/>
              <a:t>재신청하는 경우</a:t>
            </a:r>
            <a:r>
              <a:rPr lang="en-US" altLang="ko-KR" sz="2000" dirty="0"/>
              <a:t>, </a:t>
            </a:r>
            <a:r>
              <a:rPr lang="ko-KR" altLang="ko-KR" sz="2000"/>
              <a:t>필요성을 구체적 소명해야 함</a:t>
            </a:r>
            <a:r>
              <a:rPr lang="en-US" altLang="ko-KR" sz="2000" dirty="0"/>
              <a:t>.	</a:t>
            </a:r>
            <a:endParaRPr lang="ko-KR" altLang="ko-KR" sz="2000"/>
          </a:p>
          <a:p>
            <a:pPr latinLnBrk="0">
              <a:lnSpc>
                <a:spcPct val="130000"/>
              </a:lnSpc>
              <a:spcAft>
                <a:spcPts val="1800"/>
              </a:spcAft>
            </a:pPr>
            <a:r>
              <a:rPr lang="ko-KR" altLang="ko-KR" sz="2000" dirty="0" smtClean="0"/>
              <a:t>증거조사절차의 </a:t>
            </a:r>
            <a:r>
              <a:rPr lang="ko-KR" altLang="ko-KR" sz="2000" dirty="0"/>
              <a:t>협의를 위해 </a:t>
            </a:r>
            <a:r>
              <a:rPr lang="ko-KR" altLang="ko-KR" sz="2000" dirty="0" err="1"/>
              <a:t>필요시</a:t>
            </a:r>
            <a:r>
              <a:rPr lang="ko-KR" altLang="ko-KR" sz="2000" dirty="0"/>
              <a:t> 변론준비절차에 회부할 수 있음</a:t>
            </a:r>
            <a:r>
              <a:rPr lang="en-US" altLang="ko-KR" sz="2000" dirty="0"/>
              <a:t>. </a:t>
            </a:r>
            <a:r>
              <a:rPr lang="ko-KR" altLang="ko-KR" sz="2000"/>
              <a:t>재판장은 증거조사를 위해 화상회의 방법으로 절차 진행 사항을 협의할 수 있음</a:t>
            </a:r>
            <a:r>
              <a:rPr lang="en-US" altLang="ko-KR" sz="2000" dirty="0"/>
              <a:t>.</a:t>
            </a:r>
            <a:endParaRPr lang="ko-KR" altLang="ko-KR" sz="2000"/>
          </a:p>
        </p:txBody>
      </p:sp>
    </p:spTree>
    <p:extLst>
      <p:ext uri="{BB962C8B-B14F-4D97-AF65-F5344CB8AC3E}">
        <p14:creationId xmlns:p14="http://schemas.microsoft.com/office/powerpoint/2010/main" val="3014030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제목 1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altLang="ko-KR" spc="-150" dirty="0">
                <a:solidFill>
                  <a:srgbClr val="20285C"/>
                </a:solidFill>
                <a:latin typeface="+mn-ea"/>
                <a:ea typeface="+mn-ea"/>
              </a:rPr>
              <a:t>2. </a:t>
            </a:r>
            <a:r>
              <a:rPr lang="ko-KR" altLang="ko-KR" spc="-150">
                <a:solidFill>
                  <a:srgbClr val="20285C"/>
                </a:solidFill>
                <a:latin typeface="+mn-ea"/>
                <a:ea typeface="+mn-ea"/>
              </a:rPr>
              <a:t>전문가증인</a:t>
            </a:r>
          </a:p>
        </p:txBody>
      </p:sp>
      <p:sp>
        <p:nvSpPr>
          <p:cNvPr id="15" name="내용 개체 틀 1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atinLnBrk="0">
              <a:lnSpc>
                <a:spcPct val="130000"/>
              </a:lnSpc>
              <a:spcAft>
                <a:spcPts val="1800"/>
              </a:spcAft>
            </a:pPr>
            <a:r>
              <a:rPr lang="ko-KR" altLang="ko-KR" sz="2000" dirty="0"/>
              <a:t>전문가증인 </a:t>
            </a:r>
            <a:r>
              <a:rPr lang="ko-KR" altLang="ko-KR" sz="2000" dirty="0" err="1"/>
              <a:t>신청시</a:t>
            </a:r>
            <a:r>
              <a:rPr lang="ko-KR" altLang="ko-KR" sz="2000" dirty="0"/>
              <a:t> 증인의 전문성과 객관성을 확인할 수 있는 기본 진술서를 첨부해야 함</a:t>
            </a:r>
            <a:r>
              <a:rPr lang="en-US" altLang="ko-KR" sz="2000" dirty="0"/>
              <a:t>.</a:t>
            </a:r>
            <a:endParaRPr lang="ko-KR" altLang="ko-KR" sz="2000"/>
          </a:p>
          <a:p>
            <a:pPr latinLnBrk="0">
              <a:lnSpc>
                <a:spcPct val="130000"/>
              </a:lnSpc>
              <a:spcAft>
                <a:spcPts val="1800"/>
              </a:spcAft>
            </a:pPr>
            <a:r>
              <a:rPr lang="ko-KR" altLang="ko-KR" sz="2000" dirty="0" smtClean="0"/>
              <a:t>전문가증인의 </a:t>
            </a:r>
            <a:r>
              <a:rPr lang="ko-KR" altLang="ko-KR" sz="2000" dirty="0"/>
              <a:t>신문을 위해 필요한 사항에 대해서는 준비명령 할 수 있음</a:t>
            </a:r>
            <a:r>
              <a:rPr lang="en-US" altLang="ko-KR" sz="2000" dirty="0"/>
              <a:t>.</a:t>
            </a:r>
            <a:endParaRPr lang="ko-KR" altLang="ko-KR" sz="2000"/>
          </a:p>
          <a:p>
            <a:pPr latinLnBrk="0">
              <a:lnSpc>
                <a:spcPct val="130000"/>
              </a:lnSpc>
              <a:spcAft>
                <a:spcPts val="1800"/>
              </a:spcAft>
            </a:pPr>
            <a:r>
              <a:rPr lang="ko-KR" altLang="ko-KR" sz="2000" dirty="0" err="1" smtClean="0"/>
              <a:t>주신문은</a:t>
            </a:r>
            <a:r>
              <a:rPr lang="ko-KR" altLang="ko-KR" sz="2000" dirty="0" smtClean="0"/>
              <a:t> </a:t>
            </a:r>
            <a:r>
              <a:rPr lang="ko-KR" altLang="ko-KR" sz="2000" dirty="0"/>
              <a:t>전문가증인 진술서의 범위 내에서 해야 함</a:t>
            </a:r>
            <a:r>
              <a:rPr lang="en-US" altLang="ko-KR" sz="2000" dirty="0"/>
              <a:t>. </a:t>
            </a:r>
            <a:r>
              <a:rPr lang="ko-KR" altLang="ko-KR" sz="2000"/>
              <a:t>전문가증인에게 주신문에서 제시하거나 인용하는 모든 자료는 증인신문기일 전에 증거로 제출되어야 함</a:t>
            </a:r>
            <a:r>
              <a:rPr lang="en-US" altLang="ko-KR" sz="2000" dirty="0"/>
              <a:t>.</a:t>
            </a:r>
            <a:endParaRPr lang="ko-KR" altLang="ko-KR" sz="2000"/>
          </a:p>
          <a:p>
            <a:pPr latinLnBrk="0">
              <a:lnSpc>
                <a:spcPct val="130000"/>
              </a:lnSpc>
              <a:spcAft>
                <a:spcPts val="1800"/>
              </a:spcAft>
            </a:pPr>
            <a:r>
              <a:rPr lang="ko-KR" altLang="ko-KR" sz="2000" dirty="0" smtClean="0"/>
              <a:t>전문가증인이 </a:t>
            </a:r>
            <a:r>
              <a:rPr lang="ko-KR" altLang="ko-KR" sz="2000" dirty="0"/>
              <a:t>외국인인 경우 당사자는 각 주신문과 반대신문을 위한 통역을 대동 가능</a:t>
            </a:r>
            <a:r>
              <a:rPr lang="en-US" altLang="ko-KR" sz="2000" dirty="0"/>
              <a:t>(</a:t>
            </a:r>
            <a:r>
              <a:rPr lang="ko-KR" altLang="ko-KR" sz="2000"/>
              <a:t>미대동시 신문기일</a:t>
            </a:r>
            <a:r>
              <a:rPr lang="en-US" altLang="ko-KR" sz="2000" dirty="0"/>
              <a:t> 4</a:t>
            </a:r>
            <a:r>
              <a:rPr lang="ko-KR" altLang="ko-KR" sz="2000"/>
              <a:t>주 전까지 알려 통역인 지정 신청해야</a:t>
            </a:r>
            <a:r>
              <a:rPr lang="en-US" altLang="ko-KR" sz="2000" dirty="0"/>
              <a:t>). </a:t>
            </a:r>
            <a:endParaRPr lang="ko-KR" altLang="ko-KR" sz="2000"/>
          </a:p>
        </p:txBody>
      </p:sp>
    </p:spTree>
    <p:extLst>
      <p:ext uri="{BB962C8B-B14F-4D97-AF65-F5344CB8AC3E}">
        <p14:creationId xmlns:p14="http://schemas.microsoft.com/office/powerpoint/2010/main" val="113274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제목 1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altLang="ko-KR" spc="-150" dirty="0">
                <a:solidFill>
                  <a:srgbClr val="20285C"/>
                </a:solidFill>
                <a:latin typeface="+mn-ea"/>
                <a:ea typeface="+mn-ea"/>
              </a:rPr>
              <a:t>3. </a:t>
            </a:r>
            <a:r>
              <a:rPr lang="ko-KR" altLang="ko-KR" spc="-150">
                <a:solidFill>
                  <a:srgbClr val="20285C"/>
                </a:solidFill>
                <a:latin typeface="+mn-ea"/>
                <a:ea typeface="+mn-ea"/>
              </a:rPr>
              <a:t>서류</a:t>
            </a:r>
            <a:r>
              <a:rPr lang="en-US" altLang="ko-KR" spc="-150" dirty="0">
                <a:solidFill>
                  <a:srgbClr val="20285C"/>
                </a:solidFill>
                <a:latin typeface="+mn-ea"/>
                <a:ea typeface="+mn-ea"/>
              </a:rPr>
              <a:t>(</a:t>
            </a:r>
            <a:r>
              <a:rPr lang="ko-KR" altLang="ko-KR" spc="-150">
                <a:solidFill>
                  <a:srgbClr val="20285C"/>
                </a:solidFill>
                <a:latin typeface="+mn-ea"/>
                <a:ea typeface="+mn-ea"/>
              </a:rPr>
              <a:t>자료</a:t>
            </a:r>
            <a:r>
              <a:rPr lang="en-US" altLang="ko-KR" spc="-150" dirty="0">
                <a:solidFill>
                  <a:srgbClr val="20285C"/>
                </a:solidFill>
                <a:latin typeface="+mn-ea"/>
                <a:ea typeface="+mn-ea"/>
              </a:rPr>
              <a:t>)</a:t>
            </a:r>
            <a:r>
              <a:rPr lang="ko-KR" altLang="ko-KR" spc="-150">
                <a:solidFill>
                  <a:srgbClr val="20285C"/>
                </a:solidFill>
                <a:latin typeface="+mn-ea"/>
                <a:ea typeface="+mn-ea"/>
              </a:rPr>
              <a:t>제출명령</a:t>
            </a:r>
          </a:p>
        </p:txBody>
      </p:sp>
      <p:sp>
        <p:nvSpPr>
          <p:cNvPr id="15" name="내용 개체 틀 14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latinLnBrk="0">
              <a:lnSpc>
                <a:spcPct val="120000"/>
              </a:lnSpc>
              <a:spcAft>
                <a:spcPts val="1200"/>
              </a:spcAft>
            </a:pPr>
            <a:r>
              <a:rPr lang="ko-KR" altLang="ko-KR" sz="1800" u="sng" dirty="0" smtClean="0"/>
              <a:t>법원은 </a:t>
            </a:r>
            <a:r>
              <a:rPr lang="ko-KR" altLang="ko-KR" sz="1800" u="sng" dirty="0"/>
              <a:t>당사자의 신청에 따라 상대방에 대해 침해 증명에 필요한 서류 또는 자료</a:t>
            </a:r>
            <a:r>
              <a:rPr lang="en-US" altLang="ko-KR" sz="1800" u="sng" dirty="0"/>
              <a:t>, </a:t>
            </a:r>
            <a:r>
              <a:rPr lang="ko-KR" altLang="ko-KR" sz="1800" u="sng"/>
              <a:t>침해로 인한 손해액의 계산에 필요한 서류 또는 자료</a:t>
            </a:r>
            <a:r>
              <a:rPr lang="en-US" altLang="ko-KR" sz="1800" u="sng" dirty="0"/>
              <a:t>(</a:t>
            </a:r>
            <a:r>
              <a:rPr lang="ko-KR" altLang="ko-KR" sz="1800" u="sng"/>
              <a:t>전자문서 포함</a:t>
            </a:r>
            <a:r>
              <a:rPr lang="en-US" altLang="ko-KR" sz="1800" u="sng" dirty="0"/>
              <a:t>) </a:t>
            </a:r>
            <a:r>
              <a:rPr lang="ko-KR" altLang="ko-KR" sz="1800" u="sng"/>
              <a:t>제출을 명할 수 있음</a:t>
            </a:r>
            <a:r>
              <a:rPr lang="en-US" altLang="ko-KR" sz="1800" u="sng" dirty="0"/>
              <a:t>(</a:t>
            </a:r>
            <a:r>
              <a:rPr lang="ko-KR" altLang="ko-KR" sz="1800" b="1" u="sng">
                <a:solidFill>
                  <a:srgbClr val="FF0000"/>
                </a:solidFill>
              </a:rPr>
              <a:t>개정 특허법 내용</a:t>
            </a:r>
            <a:r>
              <a:rPr lang="en-US" altLang="ko-KR" sz="1800" u="sng" dirty="0"/>
              <a:t>).</a:t>
            </a:r>
            <a:endParaRPr lang="ko-KR" altLang="ko-KR" sz="1800" u="sng"/>
          </a:p>
          <a:p>
            <a:pPr latinLnBrk="0">
              <a:lnSpc>
                <a:spcPct val="120000"/>
              </a:lnSpc>
              <a:spcAft>
                <a:spcPts val="1200"/>
              </a:spcAft>
            </a:pPr>
            <a:r>
              <a:rPr lang="ko-KR" altLang="ko-KR" sz="1800" dirty="0" smtClean="0"/>
              <a:t>정당한 </a:t>
            </a:r>
            <a:r>
              <a:rPr lang="ko-KR" altLang="ko-KR" sz="1800" dirty="0"/>
              <a:t>이유가 있는 경우 법원은 상대방의 신청에 따라 해당 부분을 삭제한 서류의 제출 허가할 수 있음</a:t>
            </a:r>
            <a:r>
              <a:rPr lang="en-US" altLang="ko-KR" sz="1800" dirty="0"/>
              <a:t>.</a:t>
            </a:r>
            <a:endParaRPr lang="ko-KR" altLang="ko-KR" sz="1800"/>
          </a:p>
          <a:p>
            <a:pPr latinLnBrk="0">
              <a:lnSpc>
                <a:spcPct val="120000"/>
              </a:lnSpc>
              <a:spcAft>
                <a:spcPts val="1200"/>
              </a:spcAft>
            </a:pPr>
            <a:r>
              <a:rPr lang="ko-KR" altLang="ko-KR" sz="1800" dirty="0" smtClean="0"/>
              <a:t>필요한 </a:t>
            </a:r>
            <a:r>
              <a:rPr lang="ko-KR" altLang="ko-KR" sz="1800" dirty="0"/>
              <a:t>경우</a:t>
            </a:r>
            <a:r>
              <a:rPr lang="en-US" altLang="ko-KR" sz="1800" dirty="0"/>
              <a:t>, </a:t>
            </a:r>
            <a:r>
              <a:rPr lang="ko-KR" altLang="ko-KR" sz="1800"/>
              <a:t>서류</a:t>
            </a:r>
            <a:r>
              <a:rPr lang="en-US" altLang="ko-KR" sz="1800" dirty="0"/>
              <a:t>(</a:t>
            </a:r>
            <a:r>
              <a:rPr lang="ko-KR" altLang="ko-KR" sz="1800"/>
              <a:t>자료</a:t>
            </a:r>
            <a:r>
              <a:rPr lang="en-US" altLang="ko-KR" sz="1800" dirty="0"/>
              <a:t>)</a:t>
            </a:r>
            <a:r>
              <a:rPr lang="ko-KR" altLang="ko-KR" sz="1800"/>
              <a:t>제출명령을 하기에 앞서 당사자신문 또는 증인신문을 할 수 있음</a:t>
            </a:r>
            <a:r>
              <a:rPr lang="en-US" altLang="ko-KR" sz="1800" dirty="0"/>
              <a:t>.</a:t>
            </a:r>
            <a:endParaRPr lang="ko-KR" altLang="ko-KR" sz="1800"/>
          </a:p>
          <a:p>
            <a:pPr latinLnBrk="0">
              <a:lnSpc>
                <a:spcPct val="120000"/>
              </a:lnSpc>
              <a:spcAft>
                <a:spcPts val="1200"/>
              </a:spcAft>
            </a:pPr>
            <a:r>
              <a:rPr lang="ko-KR" altLang="ko-KR" sz="1800" u="sng" dirty="0" smtClean="0"/>
              <a:t>법원은 </a:t>
            </a:r>
            <a:r>
              <a:rPr lang="ko-KR" altLang="ko-KR" sz="1800" u="sng" dirty="0"/>
              <a:t>상대방이 서류</a:t>
            </a:r>
            <a:r>
              <a:rPr lang="en-US" altLang="ko-KR" sz="1800" u="sng" dirty="0"/>
              <a:t>(</a:t>
            </a:r>
            <a:r>
              <a:rPr lang="ko-KR" altLang="ko-KR" sz="1800" u="sng"/>
              <a:t>자료</a:t>
            </a:r>
            <a:r>
              <a:rPr lang="en-US" altLang="ko-KR" sz="1800" u="sng" dirty="0"/>
              <a:t>)</a:t>
            </a:r>
            <a:r>
              <a:rPr lang="ko-KR" altLang="ko-KR" sz="1800" u="sng"/>
              <a:t>의 제출을 거부하는 경우 제출 거부에 정당한 사유가 있는지 여부를 판단하기 위해 해당 서류</a:t>
            </a:r>
            <a:r>
              <a:rPr lang="en-US" altLang="ko-KR" sz="1800" u="sng" dirty="0"/>
              <a:t>(</a:t>
            </a:r>
            <a:r>
              <a:rPr lang="ko-KR" altLang="ko-KR" sz="1800" u="sng"/>
              <a:t>자료</a:t>
            </a:r>
            <a:r>
              <a:rPr lang="en-US" altLang="ko-KR" sz="1800" u="sng" dirty="0"/>
              <a:t>)</a:t>
            </a:r>
            <a:r>
              <a:rPr lang="ko-KR" altLang="ko-KR" sz="1800" u="sng"/>
              <a:t>의 제시를 요구할 수 있음</a:t>
            </a:r>
            <a:r>
              <a:rPr lang="en-US" altLang="ko-KR" sz="1800" u="sng" dirty="0"/>
              <a:t>(</a:t>
            </a:r>
            <a:r>
              <a:rPr lang="ko-KR" altLang="ko-KR" sz="1800" b="1" u="sng">
                <a:solidFill>
                  <a:srgbClr val="FF0000"/>
                </a:solidFill>
              </a:rPr>
              <a:t>개정 특허법 내용</a:t>
            </a:r>
            <a:r>
              <a:rPr lang="en-US" altLang="ko-KR" sz="1800" u="sng" dirty="0" smtClean="0"/>
              <a:t>).</a:t>
            </a:r>
          </a:p>
          <a:p>
            <a:pPr latinLnBrk="0">
              <a:lnSpc>
                <a:spcPct val="120000"/>
              </a:lnSpc>
              <a:spcAft>
                <a:spcPts val="1200"/>
              </a:spcAft>
            </a:pPr>
            <a:r>
              <a:rPr lang="ko-KR" altLang="ko-KR" sz="1800" u="sng" dirty="0" smtClean="0"/>
              <a:t>법원은 제출 대상 서류</a:t>
            </a:r>
            <a:r>
              <a:rPr lang="en-US" altLang="ko-KR" sz="1800" u="sng" dirty="0" smtClean="0"/>
              <a:t>(</a:t>
            </a:r>
            <a:r>
              <a:rPr lang="ko-KR" altLang="ko-KR" sz="1800" u="sng" smtClean="0"/>
              <a:t>자료</a:t>
            </a:r>
            <a:r>
              <a:rPr lang="en-US" altLang="ko-KR" sz="1800" u="sng" dirty="0" smtClean="0"/>
              <a:t>)</a:t>
            </a:r>
            <a:r>
              <a:rPr lang="ko-KR" altLang="ko-KR" sz="1800" u="sng" smtClean="0"/>
              <a:t>에 영업비밀이 포함된 경우 상대방의 신청에 따라 결정으로 당사자 또는 그 대리인 등에게 해당 서류에 기재된 사항에 대해 비밀을 유지할 것을 명할 수 있음</a:t>
            </a:r>
            <a:r>
              <a:rPr lang="en-US" altLang="ko-KR" sz="1800" u="sng" dirty="0" smtClean="0"/>
              <a:t>(</a:t>
            </a:r>
            <a:r>
              <a:rPr lang="ko-KR" altLang="ko-KR" sz="1800" b="1" u="sng" smtClean="0">
                <a:solidFill>
                  <a:srgbClr val="FF0000"/>
                </a:solidFill>
              </a:rPr>
              <a:t>개정 특허법 내용</a:t>
            </a:r>
            <a:r>
              <a:rPr lang="en-US" altLang="ko-KR" sz="1800" u="sng" dirty="0" smtClean="0"/>
              <a:t>).</a:t>
            </a:r>
            <a:endParaRPr lang="ko-KR" altLang="ko-KR" sz="1800" u="sng"/>
          </a:p>
        </p:txBody>
      </p:sp>
    </p:spTree>
    <p:extLst>
      <p:ext uri="{BB962C8B-B14F-4D97-AF65-F5344CB8AC3E}">
        <p14:creationId xmlns:p14="http://schemas.microsoft.com/office/powerpoint/2010/main" val="1352970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제목 1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altLang="ko-KR" spc="-150" dirty="0">
                <a:solidFill>
                  <a:srgbClr val="20285C"/>
                </a:solidFill>
                <a:latin typeface="+mn-ea"/>
                <a:ea typeface="+mn-ea"/>
              </a:rPr>
              <a:t>4. </a:t>
            </a:r>
            <a:r>
              <a:rPr lang="ko-KR" altLang="ko-KR" spc="-150">
                <a:solidFill>
                  <a:srgbClr val="20285C"/>
                </a:solidFill>
                <a:latin typeface="+mn-ea"/>
                <a:ea typeface="+mn-ea"/>
              </a:rPr>
              <a:t>감정</a:t>
            </a:r>
          </a:p>
        </p:txBody>
      </p:sp>
      <p:sp>
        <p:nvSpPr>
          <p:cNvPr id="15" name="내용 개체 틀 14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latinLnBrk="0">
              <a:lnSpc>
                <a:spcPct val="130000"/>
              </a:lnSpc>
              <a:spcAft>
                <a:spcPts val="1800"/>
              </a:spcAft>
            </a:pPr>
            <a:r>
              <a:rPr lang="en-US" altLang="ko-KR" sz="2000" dirty="0" smtClean="0"/>
              <a:t>1</a:t>
            </a:r>
            <a:r>
              <a:rPr lang="ko-KR" altLang="ko-KR" sz="2000"/>
              <a:t>심에서 손해액 산정을 위해 감정이 실시되지 않은 경우</a:t>
            </a:r>
            <a:r>
              <a:rPr lang="en-US" altLang="ko-KR" sz="2000" dirty="0"/>
              <a:t>, </a:t>
            </a:r>
            <a:r>
              <a:rPr lang="ko-KR" altLang="ko-KR" sz="2000"/>
              <a:t>통상의 실시료나 특허발명의 기여분 등을 정하기 위해 감정이 필요한 경우</a:t>
            </a:r>
            <a:r>
              <a:rPr lang="en-US" altLang="ko-KR" sz="2000" dirty="0"/>
              <a:t>, </a:t>
            </a:r>
            <a:r>
              <a:rPr lang="ko-KR" altLang="ko-KR" sz="2000"/>
              <a:t>기타 필요하다고 인정되는 경우 감정 실시 가능</a:t>
            </a:r>
            <a:r>
              <a:rPr lang="en-US" altLang="ko-KR" sz="2000" dirty="0"/>
              <a:t>.</a:t>
            </a:r>
            <a:endParaRPr lang="ko-KR" altLang="ko-KR" sz="2000"/>
          </a:p>
          <a:p>
            <a:pPr latinLnBrk="0">
              <a:lnSpc>
                <a:spcPct val="130000"/>
              </a:lnSpc>
              <a:spcAft>
                <a:spcPts val="1800"/>
              </a:spcAft>
            </a:pPr>
            <a:r>
              <a:rPr lang="ko-KR" altLang="ko-KR" sz="2000" u="sng" dirty="0" smtClean="0"/>
              <a:t>당사자는 </a:t>
            </a:r>
            <a:r>
              <a:rPr lang="ko-KR" altLang="ko-KR" sz="2000" u="sng" dirty="0"/>
              <a:t>감정인에게 손해액의 감정에 필요한 사항을 설명하여야 함</a:t>
            </a:r>
            <a:r>
              <a:rPr lang="en-US" altLang="ko-KR" sz="2000" u="sng" dirty="0"/>
              <a:t>(</a:t>
            </a:r>
            <a:r>
              <a:rPr lang="ko-KR" altLang="ko-KR" sz="2000" b="1" u="sng">
                <a:solidFill>
                  <a:srgbClr val="FF0000"/>
                </a:solidFill>
              </a:rPr>
              <a:t>개정 특허법 내용</a:t>
            </a:r>
            <a:r>
              <a:rPr lang="en-US" altLang="ko-KR" sz="2000" u="sng" dirty="0"/>
              <a:t>).</a:t>
            </a:r>
            <a:endParaRPr lang="ko-KR" altLang="ko-KR" sz="2000" u="sng"/>
          </a:p>
        </p:txBody>
      </p:sp>
    </p:spTree>
    <p:extLst>
      <p:ext uri="{BB962C8B-B14F-4D97-AF65-F5344CB8AC3E}">
        <p14:creationId xmlns:p14="http://schemas.microsoft.com/office/powerpoint/2010/main" val="2029120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제목 1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altLang="ko-KR" spc="-150" dirty="0">
                <a:solidFill>
                  <a:srgbClr val="20285C"/>
                </a:solidFill>
                <a:latin typeface="+mn-ea"/>
                <a:ea typeface="+mn-ea"/>
              </a:rPr>
              <a:t>5. </a:t>
            </a:r>
            <a:r>
              <a:rPr lang="ko-KR" altLang="ko-KR" spc="-150">
                <a:solidFill>
                  <a:srgbClr val="20285C"/>
                </a:solidFill>
                <a:latin typeface="+mn-ea"/>
                <a:ea typeface="+mn-ea"/>
              </a:rPr>
              <a:t>전문심리위원</a:t>
            </a:r>
          </a:p>
        </p:txBody>
      </p:sp>
      <p:sp>
        <p:nvSpPr>
          <p:cNvPr id="15" name="내용 개체 틀 14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latinLnBrk="0">
              <a:lnSpc>
                <a:spcPct val="130000"/>
              </a:lnSpc>
              <a:spcAft>
                <a:spcPts val="1800"/>
              </a:spcAft>
            </a:pPr>
            <a:r>
              <a:rPr lang="ko-KR" altLang="ko-KR" dirty="0"/>
              <a:t>법원은 필요하다고 인정되는 경우 당사자의 의견을 들어</a:t>
            </a:r>
            <a:r>
              <a:rPr lang="en-US" altLang="ko-KR" dirty="0"/>
              <a:t> 1</a:t>
            </a:r>
            <a:r>
              <a:rPr lang="ko-KR" altLang="ko-KR"/>
              <a:t>인 또는 수인의 전문심리위원을 지정</a:t>
            </a:r>
          </a:p>
          <a:p>
            <a:pPr latinLnBrk="0">
              <a:lnSpc>
                <a:spcPct val="130000"/>
              </a:lnSpc>
              <a:spcAft>
                <a:spcPts val="1800"/>
              </a:spcAft>
            </a:pPr>
            <a:r>
              <a:rPr lang="ko-KR" altLang="ko-KR" dirty="0" smtClean="0"/>
              <a:t>전문심리위원은 </a:t>
            </a:r>
            <a:r>
              <a:rPr lang="ko-KR" altLang="ko-KR" dirty="0" err="1"/>
              <a:t>변론준비기일에</a:t>
            </a:r>
            <a:r>
              <a:rPr lang="ko-KR" altLang="ko-KR" dirty="0"/>
              <a:t> 재판장의 허가를 받아 당사자 등에게 질문할 수 있음</a:t>
            </a:r>
            <a:r>
              <a:rPr lang="en-US" altLang="ko-KR" dirty="0"/>
              <a:t>. </a:t>
            </a:r>
            <a:r>
              <a:rPr lang="ko-KR" altLang="ko-KR"/>
              <a:t>당사자는 위 질문에 대해 답변할 필요가 있는 경우 재판장이 정한 기한까지 법원에 서면을 제출해야 함</a:t>
            </a:r>
            <a:r>
              <a:rPr lang="en-US" altLang="ko-KR" dirty="0"/>
              <a:t>.</a:t>
            </a:r>
            <a:endParaRPr lang="ko-KR" altLang="ko-KR"/>
          </a:p>
        </p:txBody>
      </p:sp>
    </p:spTree>
    <p:extLst>
      <p:ext uri="{BB962C8B-B14F-4D97-AF65-F5344CB8AC3E}">
        <p14:creationId xmlns:p14="http://schemas.microsoft.com/office/powerpoint/2010/main" val="1630933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제목 1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altLang="ko-KR" spc="-150" dirty="0">
                <a:solidFill>
                  <a:srgbClr val="20285C"/>
                </a:solidFill>
                <a:latin typeface="+mn-ea"/>
                <a:ea typeface="+mn-ea"/>
              </a:rPr>
              <a:t>6. </a:t>
            </a:r>
            <a:r>
              <a:rPr lang="ko-KR" altLang="ko-KR" spc="-150">
                <a:solidFill>
                  <a:srgbClr val="20285C"/>
                </a:solidFill>
                <a:latin typeface="+mn-ea"/>
                <a:ea typeface="+mn-ea"/>
              </a:rPr>
              <a:t>손해액에 관한 주장 및 증거의 제출</a:t>
            </a:r>
          </a:p>
        </p:txBody>
      </p:sp>
      <p:sp>
        <p:nvSpPr>
          <p:cNvPr id="15" name="내용 개체 틀 14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latinLnBrk="0">
              <a:lnSpc>
                <a:spcPct val="130000"/>
              </a:lnSpc>
              <a:spcAft>
                <a:spcPts val="1800"/>
              </a:spcAft>
            </a:pPr>
            <a:r>
              <a:rPr lang="ko-KR" altLang="ko-KR" dirty="0" smtClean="0"/>
              <a:t>피청구인은 </a:t>
            </a:r>
            <a:r>
              <a:rPr lang="ko-KR" altLang="ko-KR" dirty="0"/>
              <a:t>청구인의 주장이 사실과 다른 경우 제품의 실제 판매기간</a:t>
            </a:r>
            <a:r>
              <a:rPr lang="en-US" altLang="ko-KR" dirty="0"/>
              <a:t>, </a:t>
            </a:r>
            <a:r>
              <a:rPr lang="ko-KR" altLang="ko-KR"/>
              <a:t>판매수량</a:t>
            </a:r>
            <a:r>
              <a:rPr lang="en-US" altLang="ko-KR" dirty="0"/>
              <a:t>, </a:t>
            </a:r>
            <a:r>
              <a:rPr lang="ko-KR" altLang="ko-KR"/>
              <a:t>판매단가</a:t>
            </a:r>
            <a:r>
              <a:rPr lang="en-US" altLang="ko-KR" dirty="0"/>
              <a:t>, </a:t>
            </a:r>
            <a:r>
              <a:rPr lang="ko-KR" altLang="ko-KR"/>
              <a:t>판매액</a:t>
            </a:r>
            <a:r>
              <a:rPr lang="en-US" altLang="ko-KR" dirty="0"/>
              <a:t>, </a:t>
            </a:r>
            <a:r>
              <a:rPr lang="ko-KR" altLang="ko-KR"/>
              <a:t>제조원가</a:t>
            </a:r>
            <a:r>
              <a:rPr lang="en-US" altLang="ko-KR" dirty="0"/>
              <a:t>, </a:t>
            </a:r>
            <a:r>
              <a:rPr lang="ko-KR" altLang="ko-KR"/>
              <a:t>이익률 등을 밝혀야 함</a:t>
            </a:r>
            <a:r>
              <a:rPr lang="en-US" altLang="ko-KR" dirty="0"/>
              <a:t>.</a:t>
            </a:r>
            <a:endParaRPr lang="ko-KR" altLang="ko-KR"/>
          </a:p>
          <a:p>
            <a:pPr latinLnBrk="0">
              <a:lnSpc>
                <a:spcPct val="130000"/>
              </a:lnSpc>
              <a:spcAft>
                <a:spcPts val="1800"/>
              </a:spcAft>
            </a:pPr>
            <a:r>
              <a:rPr lang="ko-KR" altLang="ko-KR" dirty="0" smtClean="0"/>
              <a:t>회계</a:t>
            </a:r>
            <a:r>
              <a:rPr lang="en-US" altLang="ko-KR" dirty="0"/>
              <a:t>·</a:t>
            </a:r>
            <a:r>
              <a:rPr lang="ko-KR" altLang="ko-KR"/>
              <a:t>재무 관련 장부 등을 제출하는 경우 그 문서가 원본 또는 원본과 동일한 사본으로 수정</a:t>
            </a:r>
            <a:r>
              <a:rPr lang="en-US" altLang="ko-KR" dirty="0"/>
              <a:t>·</a:t>
            </a:r>
            <a:r>
              <a:rPr lang="ko-KR" altLang="ko-KR"/>
              <a:t>삭제</a:t>
            </a:r>
            <a:r>
              <a:rPr lang="en-US" altLang="ko-KR" dirty="0"/>
              <a:t>·</a:t>
            </a:r>
            <a:r>
              <a:rPr lang="ko-KR" altLang="ko-KR"/>
              <a:t>누락되지 아니한 것 임을 확인하는 작성주체의 확인서를 첨부하여야 함</a:t>
            </a:r>
            <a:r>
              <a:rPr lang="en-US" altLang="ko-KR" dirty="0"/>
              <a:t>.</a:t>
            </a:r>
            <a:endParaRPr lang="ko-KR" altLang="ko-KR"/>
          </a:p>
        </p:txBody>
      </p:sp>
    </p:spTree>
    <p:extLst>
      <p:ext uri="{BB962C8B-B14F-4D97-AF65-F5344CB8AC3E}">
        <p14:creationId xmlns:p14="http://schemas.microsoft.com/office/powerpoint/2010/main" val="2802283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직사각형 21"/>
          <p:cNvSpPr/>
          <p:nvPr/>
        </p:nvSpPr>
        <p:spPr>
          <a:xfrm>
            <a:off x="753385" y="3213727"/>
            <a:ext cx="4891560" cy="45719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4000" dirty="0">
              <a:solidFill>
                <a:schemeClr val="l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5" name="그룹 4"/>
          <p:cNvGrpSpPr/>
          <p:nvPr/>
        </p:nvGrpSpPr>
        <p:grpSpPr>
          <a:xfrm>
            <a:off x="742950" y="3259447"/>
            <a:ext cx="4901995" cy="2011054"/>
            <a:chOff x="742950" y="3509089"/>
            <a:chExt cx="4901995" cy="1761411"/>
          </a:xfrm>
        </p:grpSpPr>
        <p:sp>
          <p:nvSpPr>
            <p:cNvPr id="8" name="직사각형 7"/>
            <p:cNvSpPr/>
            <p:nvPr/>
          </p:nvSpPr>
          <p:spPr>
            <a:xfrm>
              <a:off x="742950" y="3509089"/>
              <a:ext cx="4901995" cy="176141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" name="직사각형 1"/>
            <p:cNvSpPr/>
            <p:nvPr/>
          </p:nvSpPr>
          <p:spPr>
            <a:xfrm>
              <a:off x="1007385" y="3728195"/>
              <a:ext cx="3036008" cy="11321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fontAlgn="base">
                <a:lnSpc>
                  <a:spcPct val="150000"/>
                </a:lnSpc>
              </a:pPr>
              <a:r>
                <a:rPr lang="ko-KR" altLang="en-US" sz="2000" b="1" dirty="0" smtClean="0">
                  <a:ln>
                    <a:solidFill>
                      <a:srgbClr val="78726B">
                        <a:alpha val="0"/>
                      </a:srgb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+mj-ea"/>
                  <a:ea typeface="+mj-ea"/>
                </a:rPr>
                <a:t>김원일</a:t>
              </a:r>
              <a:r>
                <a:rPr lang="en-US" altLang="ko-KR" sz="2000" b="1" dirty="0" smtClean="0">
                  <a:ln>
                    <a:solidFill>
                      <a:srgbClr val="78726B">
                        <a:alpha val="0"/>
                      </a:srgb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+mj-ea"/>
                  <a:ea typeface="+mj-ea"/>
                </a:rPr>
                <a:t> </a:t>
              </a:r>
              <a:r>
                <a:rPr lang="ko-KR" altLang="en-US" sz="2000" b="1" smtClean="0">
                  <a:ln>
                    <a:solidFill>
                      <a:srgbClr val="78726B">
                        <a:alpha val="0"/>
                      </a:srgb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+mj-ea"/>
                  <a:ea typeface="+mj-ea"/>
                </a:rPr>
                <a:t>변호사</a:t>
              </a:r>
              <a:endParaRPr lang="en-US" altLang="ko-KR" sz="2000" b="1" dirty="0" smtClean="0">
                <a:ln>
                  <a:solidFill>
                    <a:srgbClr val="78726B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endParaRPr>
            </a:p>
            <a:p>
              <a:pPr fontAlgn="base">
                <a:lnSpc>
                  <a:spcPct val="150000"/>
                </a:lnSpc>
              </a:pPr>
              <a:r>
                <a:rPr lang="ko-KR" altLang="en-US" sz="1600" b="1" dirty="0" smtClean="0">
                  <a:ln>
                    <a:solidFill>
                      <a:srgbClr val="78726B">
                        <a:alpha val="0"/>
                      </a:srgb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+mj-ea"/>
                  <a:ea typeface="+mj-ea"/>
                </a:rPr>
                <a:t>법무법인</a:t>
              </a:r>
              <a:r>
                <a:rPr lang="en-US" altLang="ko-KR" sz="1600" b="1" dirty="0" smtClean="0">
                  <a:ln>
                    <a:solidFill>
                      <a:srgbClr val="78726B">
                        <a:alpha val="0"/>
                      </a:srgb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+mj-ea"/>
                  <a:ea typeface="+mj-ea"/>
                </a:rPr>
                <a:t>(</a:t>
              </a:r>
              <a:r>
                <a:rPr lang="ko-KR" altLang="en-US" sz="1600" b="1" smtClean="0">
                  <a:ln>
                    <a:solidFill>
                      <a:srgbClr val="78726B">
                        <a:alpha val="0"/>
                      </a:srgb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+mj-ea"/>
                  <a:ea typeface="+mj-ea"/>
                </a:rPr>
                <a:t>유</a:t>
              </a:r>
              <a:r>
                <a:rPr lang="en-US" altLang="ko-KR" sz="1600" b="1" dirty="0" smtClean="0">
                  <a:ln>
                    <a:solidFill>
                      <a:srgbClr val="78726B">
                        <a:alpha val="0"/>
                      </a:srgb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+mj-ea"/>
                  <a:ea typeface="+mj-ea"/>
                </a:rPr>
                <a:t>) </a:t>
              </a:r>
              <a:r>
                <a:rPr lang="ko-KR" altLang="en-US" sz="1600" b="1" smtClean="0">
                  <a:ln>
                    <a:solidFill>
                      <a:srgbClr val="78726B">
                        <a:alpha val="0"/>
                      </a:srgb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+mj-ea"/>
                  <a:ea typeface="+mj-ea"/>
                </a:rPr>
                <a:t>화우</a:t>
              </a:r>
              <a:endParaRPr lang="en-US" altLang="ko-KR" sz="1600" b="1" dirty="0" smtClean="0">
                <a:ln>
                  <a:solidFill>
                    <a:srgbClr val="78726B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endParaRPr>
            </a:p>
            <a:p>
              <a:pPr fontAlgn="base">
                <a:lnSpc>
                  <a:spcPct val="150000"/>
                </a:lnSpc>
              </a:pPr>
              <a:r>
                <a:rPr lang="en-US" altLang="ko-KR" sz="1600" b="1" dirty="0" smtClean="0">
                  <a:ln>
                    <a:solidFill>
                      <a:srgbClr val="78726B">
                        <a:alpha val="0"/>
                      </a:srgbClr>
                    </a:solidFill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latin typeface="+mj-ea"/>
                  <a:ea typeface="+mj-ea"/>
                  <a:hlinkClick r:id="rId2"/>
                </a:rPr>
                <a:t>wonilkim@hwawoo.com</a:t>
              </a:r>
              <a:endParaRPr lang="en-US" altLang="ko-KR" sz="1600" b="1" dirty="0" smtClean="0">
                <a:ln>
                  <a:solidFill>
                    <a:srgbClr val="78726B">
                      <a:alpha val="0"/>
                    </a:srgb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j-ea"/>
                <a:ea typeface="+mj-ea"/>
              </a:endParaRPr>
            </a:p>
          </p:txBody>
        </p:sp>
      </p:grpSp>
      <p:sp>
        <p:nvSpPr>
          <p:cNvPr id="10" name="직사각형 9"/>
          <p:cNvSpPr/>
          <p:nvPr/>
        </p:nvSpPr>
        <p:spPr>
          <a:xfrm>
            <a:off x="753385" y="2366216"/>
            <a:ext cx="4891560" cy="847511"/>
          </a:xfrm>
          <a:prstGeom prst="rect">
            <a:avLst/>
          </a:prstGeom>
          <a:gradFill flip="none" rotWithShape="1">
            <a:gsLst>
              <a:gs pos="0">
                <a:srgbClr val="2252A3"/>
              </a:gs>
              <a:gs pos="100000">
                <a:srgbClr val="20285C"/>
              </a:gs>
            </a:gsLst>
            <a:lin ang="0" scaled="1"/>
            <a:tileRect/>
          </a:gra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238125"/>
            <a:r>
              <a:rPr lang="en-US" altLang="ko-KR" sz="3200" dirty="0">
                <a:ln>
                  <a:solidFill>
                    <a:srgbClr val="78726B">
                      <a:alpha val="0"/>
                    </a:srgbClr>
                  </a:solidFill>
                </a:ln>
                <a:solidFill>
                  <a:schemeClr val="l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End of </a:t>
            </a:r>
            <a:r>
              <a:rPr lang="en-US" altLang="ko-KR" sz="3200" dirty="0" smtClean="0">
                <a:ln>
                  <a:solidFill>
                    <a:srgbClr val="78726B">
                      <a:alpha val="0"/>
                    </a:srgbClr>
                  </a:solidFill>
                </a:ln>
                <a:solidFill>
                  <a:schemeClr val="l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Document</a:t>
            </a:r>
            <a:endParaRPr lang="ko-KR" altLang="en-US" sz="3200" dirty="0">
              <a:ln>
                <a:solidFill>
                  <a:srgbClr val="78726B">
                    <a:alpha val="0"/>
                  </a:srgbClr>
                </a:solidFill>
              </a:ln>
              <a:solidFill>
                <a:schemeClr val="l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90675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397480" y="2901563"/>
            <a:ext cx="6915150" cy="1046155"/>
          </a:xfrm>
        </p:spPr>
        <p:txBody>
          <a:bodyPr>
            <a:normAutofit/>
          </a:bodyPr>
          <a:lstStyle/>
          <a:p>
            <a:r>
              <a:rPr lang="en-US" altLang="ko-KR" dirty="0"/>
              <a:t>[</a:t>
            </a:r>
            <a:r>
              <a:rPr lang="ko-KR" altLang="ko-KR" dirty="0"/>
              <a:t>개정 특허법 중 증거조사 </a:t>
            </a:r>
            <a:r>
              <a:rPr lang="ko-KR" altLang="ko-KR" dirty="0" smtClean="0"/>
              <a:t>관련</a:t>
            </a:r>
            <a:r>
              <a:rPr lang="en-US" altLang="ko-KR" dirty="0" smtClean="0"/>
              <a:t> </a:t>
            </a:r>
            <a:r>
              <a:rPr lang="ko-KR" altLang="en-US" dirty="0" smtClean="0"/>
              <a:t>이슈</a:t>
            </a:r>
            <a:r>
              <a:rPr lang="en-US" altLang="ko-KR" dirty="0" smtClean="0"/>
              <a:t>]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910041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제목 1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ko-KR" altLang="en-US" sz="4800" spc="-150" baseline="30000" dirty="0" smtClean="0">
                <a:solidFill>
                  <a:srgbClr val="20285C"/>
                </a:solidFill>
                <a:latin typeface="+mn-ea"/>
                <a:ea typeface="+mn-ea"/>
              </a:rPr>
              <a:t>핵심 이슈</a:t>
            </a:r>
            <a:endParaRPr lang="ko-KR" altLang="ko-KR" sz="4800" spc="-150" baseline="30000" dirty="0">
              <a:solidFill>
                <a:srgbClr val="20285C"/>
              </a:solidFill>
              <a:latin typeface="+mn-ea"/>
              <a:ea typeface="+mn-ea"/>
            </a:endParaRPr>
          </a:p>
        </p:txBody>
      </p:sp>
      <p:sp>
        <p:nvSpPr>
          <p:cNvPr id="15" name="내용 개체 틀 14"/>
          <p:cNvSpPr>
            <a:spLocks noGrp="1"/>
          </p:cNvSpPr>
          <p:nvPr>
            <p:ph idx="1"/>
          </p:nvPr>
        </p:nvSpPr>
        <p:spPr>
          <a:xfrm>
            <a:off x="358774" y="970385"/>
            <a:ext cx="8535059" cy="5137112"/>
          </a:xfrm>
        </p:spPr>
        <p:txBody>
          <a:bodyPr>
            <a:normAutofit fontScale="62500" lnSpcReduction="20000"/>
          </a:bodyPr>
          <a:lstStyle/>
          <a:p>
            <a:pPr latinLnBrk="0">
              <a:lnSpc>
                <a:spcPct val="130000"/>
              </a:lnSpc>
            </a:pPr>
            <a:r>
              <a:rPr lang="ko-KR" altLang="en-US" sz="3800" b="1" dirty="0" smtClean="0"/>
              <a:t>영업비밀을 제출 거부 정당화 사유에서 제외</a:t>
            </a:r>
            <a:endParaRPr lang="en-US" altLang="ko-KR" sz="3800" b="1" dirty="0" smtClean="0"/>
          </a:p>
          <a:p>
            <a:pPr latinLnBrk="0">
              <a:lnSpc>
                <a:spcPct val="130000"/>
              </a:lnSpc>
            </a:pPr>
            <a:r>
              <a:rPr lang="ko-KR" altLang="en-US" sz="3800" b="1" dirty="0" smtClean="0"/>
              <a:t>비밀유지명령 제도 </a:t>
            </a:r>
            <a:r>
              <a:rPr lang="en-US" altLang="ko-KR" sz="3800" b="1" dirty="0" smtClean="0"/>
              <a:t>(5</a:t>
            </a:r>
            <a:r>
              <a:rPr lang="ko-KR" altLang="en-US" sz="3800" b="1" dirty="0" smtClean="0"/>
              <a:t>년 이하의 징역 또는 </a:t>
            </a:r>
            <a:r>
              <a:rPr lang="en-US" altLang="ko-KR" sz="3800" b="1" dirty="0" smtClean="0"/>
              <a:t>5</a:t>
            </a:r>
            <a:r>
              <a:rPr lang="ko-KR" altLang="en-US" sz="3800" b="1" dirty="0" err="1" smtClean="0"/>
              <a:t>천만원</a:t>
            </a:r>
            <a:r>
              <a:rPr lang="ko-KR" altLang="en-US" sz="3800" b="1" dirty="0" smtClean="0"/>
              <a:t> 이하의 벌금</a:t>
            </a:r>
            <a:r>
              <a:rPr lang="en-US" altLang="ko-KR" sz="3800" b="1" dirty="0" smtClean="0"/>
              <a:t>)</a:t>
            </a:r>
          </a:p>
          <a:p>
            <a:pPr latinLnBrk="0">
              <a:lnSpc>
                <a:spcPct val="130000"/>
              </a:lnSpc>
            </a:pPr>
            <a:r>
              <a:rPr lang="en-US" altLang="ko-KR" sz="3800" b="1" dirty="0" smtClean="0"/>
              <a:t>“</a:t>
            </a:r>
            <a:r>
              <a:rPr lang="ko-KR" altLang="en-US" sz="3800" b="1" dirty="0" smtClean="0"/>
              <a:t>서류제출</a:t>
            </a:r>
            <a:r>
              <a:rPr lang="en-US" altLang="ko-KR" sz="3800" b="1" dirty="0" smtClean="0"/>
              <a:t>”</a:t>
            </a:r>
            <a:r>
              <a:rPr lang="ko-KR" altLang="en-US" sz="3800" b="1" dirty="0" smtClean="0"/>
              <a:t>에서 </a:t>
            </a:r>
            <a:r>
              <a:rPr lang="en-US" altLang="ko-KR" sz="3800" b="1" dirty="0" smtClean="0"/>
              <a:t>“</a:t>
            </a:r>
            <a:r>
              <a:rPr lang="ko-KR" altLang="en-US" sz="3800" b="1" dirty="0" smtClean="0"/>
              <a:t>자료제출</a:t>
            </a:r>
            <a:r>
              <a:rPr lang="en-US" altLang="ko-KR" sz="3800" b="1" dirty="0" smtClean="0"/>
              <a:t>”</a:t>
            </a:r>
            <a:r>
              <a:rPr lang="ko-KR" altLang="en-US" sz="3800" b="1" dirty="0" smtClean="0"/>
              <a:t>로 </a:t>
            </a:r>
            <a:r>
              <a:rPr lang="en-US" altLang="ko-KR" sz="3800" b="1" dirty="0" smtClean="0"/>
              <a:t>– </a:t>
            </a:r>
            <a:r>
              <a:rPr lang="ko-KR" altLang="en-US" sz="3800" b="1" dirty="0" smtClean="0"/>
              <a:t>전자기록을 포함</a:t>
            </a:r>
            <a:endParaRPr lang="en-US" altLang="ko-KR" sz="3800" b="1" dirty="0" smtClean="0"/>
          </a:p>
          <a:p>
            <a:pPr latinLnBrk="0">
              <a:lnSpc>
                <a:spcPct val="130000"/>
              </a:lnSpc>
            </a:pPr>
            <a:r>
              <a:rPr lang="en-US" altLang="ko-KR" sz="3800" b="1" dirty="0" smtClean="0"/>
              <a:t>e-Discovery </a:t>
            </a:r>
            <a:r>
              <a:rPr lang="ko-KR" altLang="en-US" sz="3800" b="1" dirty="0" smtClean="0"/>
              <a:t>도 가능</a:t>
            </a:r>
            <a:endParaRPr lang="en-US" altLang="ko-KR" sz="3800" b="1" dirty="0" smtClean="0"/>
          </a:p>
          <a:p>
            <a:pPr latinLnBrk="0">
              <a:lnSpc>
                <a:spcPct val="130000"/>
              </a:lnSpc>
            </a:pPr>
            <a:r>
              <a:rPr lang="ko-KR" altLang="en-US" sz="3800" b="1" dirty="0" smtClean="0"/>
              <a:t>전자기록의 삭제</a:t>
            </a:r>
            <a:r>
              <a:rPr lang="en-US" altLang="ko-KR" sz="3800" b="1" dirty="0" smtClean="0"/>
              <a:t>, </a:t>
            </a:r>
            <a:r>
              <a:rPr lang="ko-KR" altLang="en-US" sz="3800" b="1" dirty="0" smtClean="0"/>
              <a:t>변조에 대한 부담 및 위험의 증가</a:t>
            </a:r>
            <a:endParaRPr lang="en-US" altLang="ko-KR" sz="3800" b="1" dirty="0" smtClean="0"/>
          </a:p>
          <a:p>
            <a:pPr latinLnBrk="0">
              <a:lnSpc>
                <a:spcPct val="130000"/>
              </a:lnSpc>
            </a:pPr>
            <a:r>
              <a:rPr lang="ko-KR" altLang="en-US" sz="3800" b="1" dirty="0" smtClean="0"/>
              <a:t>소송비용 증가</a:t>
            </a:r>
            <a:endParaRPr lang="en-US" altLang="ko-KR" sz="3800" b="1" dirty="0" smtClean="0"/>
          </a:p>
          <a:p>
            <a:pPr latinLnBrk="0">
              <a:lnSpc>
                <a:spcPct val="130000"/>
              </a:lnSpc>
            </a:pPr>
            <a:r>
              <a:rPr lang="ko-KR" altLang="en-US" sz="3800" b="1" dirty="0"/>
              <a:t>화해 촉진 효과</a:t>
            </a:r>
            <a:endParaRPr lang="en-US" altLang="ko-KR" sz="3800" b="1" dirty="0"/>
          </a:p>
          <a:p>
            <a:pPr latinLnBrk="0">
              <a:lnSpc>
                <a:spcPct val="130000"/>
              </a:lnSpc>
            </a:pPr>
            <a:r>
              <a:rPr lang="ko-KR" altLang="en-US" sz="3800" b="1" dirty="0"/>
              <a:t>자료제출명령 불응에 대한 효과</a:t>
            </a:r>
            <a:endParaRPr lang="en-US" altLang="ko-KR" sz="3800" b="1" dirty="0"/>
          </a:p>
          <a:p>
            <a:pPr latinLnBrk="0">
              <a:lnSpc>
                <a:spcPct val="130000"/>
              </a:lnSpc>
            </a:pPr>
            <a:r>
              <a:rPr lang="ko-KR" altLang="en-US" sz="3800" b="1" dirty="0" smtClean="0"/>
              <a:t>특허권자의 지위 강화</a:t>
            </a:r>
            <a:endParaRPr lang="en-US" altLang="ko-KR" sz="3800" b="1" dirty="0" smtClean="0"/>
          </a:p>
          <a:p>
            <a:pPr latinLnBrk="0">
              <a:lnSpc>
                <a:spcPct val="130000"/>
              </a:lnSpc>
            </a:pPr>
            <a:r>
              <a:rPr lang="ko-KR" altLang="en-US" sz="3800" b="1" dirty="0" smtClean="0"/>
              <a:t>특허소송의 증가</a:t>
            </a:r>
            <a:endParaRPr lang="en-US" altLang="ko-KR" sz="3800" b="1" dirty="0" smtClean="0"/>
          </a:p>
          <a:p>
            <a:pPr latinLnBrk="0">
              <a:lnSpc>
                <a:spcPct val="130000"/>
              </a:lnSpc>
            </a:pPr>
            <a:endParaRPr lang="en-US" altLang="ko-KR" sz="2000" b="1" dirty="0" smtClean="0"/>
          </a:p>
        </p:txBody>
      </p:sp>
      <p:cxnSp>
        <p:nvCxnSpPr>
          <p:cNvPr id="11" name="직선 연결선 10"/>
          <p:cNvCxnSpPr/>
          <p:nvPr/>
        </p:nvCxnSpPr>
        <p:spPr>
          <a:xfrm>
            <a:off x="358775" y="6107497"/>
            <a:ext cx="8389938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79965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397480" y="2901563"/>
            <a:ext cx="6915150" cy="1046155"/>
          </a:xfrm>
        </p:spPr>
        <p:txBody>
          <a:bodyPr>
            <a:normAutofit/>
          </a:bodyPr>
          <a:lstStyle/>
          <a:p>
            <a:r>
              <a:rPr lang="en-US" altLang="ko-KR" dirty="0"/>
              <a:t>[</a:t>
            </a:r>
            <a:r>
              <a:rPr lang="ko-KR" altLang="ko-KR" dirty="0"/>
              <a:t>개정 특허법 중 증거조사 </a:t>
            </a:r>
            <a:r>
              <a:rPr lang="ko-KR" altLang="ko-KR"/>
              <a:t>관련사항</a:t>
            </a:r>
            <a:r>
              <a:rPr lang="en-US" altLang="ko-KR" dirty="0" smtClean="0"/>
              <a:t>]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187652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/>
          <p:cNvSpPr/>
          <p:nvPr/>
        </p:nvSpPr>
        <p:spPr>
          <a:xfrm>
            <a:off x="707366" y="3041740"/>
            <a:ext cx="8041347" cy="105242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제목 1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altLang="ko-KR" spc="-150" dirty="0">
                <a:solidFill>
                  <a:srgbClr val="20285C"/>
                </a:solidFill>
                <a:latin typeface="+mn-ea"/>
                <a:ea typeface="+mn-ea"/>
              </a:rPr>
              <a:t>1. </a:t>
            </a:r>
            <a:r>
              <a:rPr lang="ko-KR" altLang="ko-KR" spc="-150">
                <a:solidFill>
                  <a:srgbClr val="20285C"/>
                </a:solidFill>
                <a:latin typeface="+mn-ea"/>
                <a:ea typeface="+mn-ea"/>
              </a:rPr>
              <a:t>감정인에 대한 당사자의 설명 의무 도입</a:t>
            </a:r>
            <a:r>
              <a:rPr lang="en-US" altLang="ko-KR" spc="-150" dirty="0">
                <a:solidFill>
                  <a:srgbClr val="20285C"/>
                </a:solidFill>
                <a:latin typeface="+mn-ea"/>
                <a:ea typeface="+mn-ea"/>
              </a:rPr>
              <a:t> </a:t>
            </a:r>
            <a:r>
              <a:rPr lang="en-US" altLang="ko-KR" spc="-150" baseline="30000" dirty="0">
                <a:solidFill>
                  <a:srgbClr val="20285C"/>
                </a:solidFill>
                <a:latin typeface="+mn-ea"/>
                <a:ea typeface="+mn-ea"/>
              </a:rPr>
              <a:t>1</a:t>
            </a:r>
            <a:endParaRPr lang="ko-KR" altLang="ko-KR" spc="-150" baseline="30000">
              <a:solidFill>
                <a:srgbClr val="20285C"/>
              </a:solidFill>
              <a:latin typeface="+mn-ea"/>
              <a:ea typeface="+mn-ea"/>
            </a:endParaRPr>
          </a:p>
        </p:txBody>
      </p:sp>
      <p:sp>
        <p:nvSpPr>
          <p:cNvPr id="15" name="내용 개체 틀 14"/>
          <p:cNvSpPr>
            <a:spLocks noGrp="1"/>
          </p:cNvSpPr>
          <p:nvPr>
            <p:ph idx="1"/>
          </p:nvPr>
        </p:nvSpPr>
        <p:spPr>
          <a:xfrm>
            <a:off x="358774" y="1117542"/>
            <a:ext cx="8535059" cy="4918075"/>
          </a:xfrm>
        </p:spPr>
        <p:txBody>
          <a:bodyPr>
            <a:normAutofit/>
          </a:bodyPr>
          <a:lstStyle/>
          <a:p>
            <a:pPr latinLnBrk="0">
              <a:lnSpc>
                <a:spcPct val="130000"/>
              </a:lnSpc>
            </a:pPr>
            <a:r>
              <a:rPr lang="ko-KR" altLang="en-US" sz="2000" b="1" dirty="0" smtClean="0"/>
              <a:t>개정 </a:t>
            </a:r>
            <a:r>
              <a:rPr lang="ko-KR" altLang="en-US" sz="2000" b="1" dirty="0"/>
              <a:t>이유</a:t>
            </a:r>
          </a:p>
          <a:p>
            <a:pPr marL="534988" indent="-268288" latinLnBrk="0">
              <a:lnSpc>
                <a:spcPct val="130000"/>
              </a:lnSpc>
              <a:spcAft>
                <a:spcPts val="1800"/>
              </a:spcAft>
              <a:buFont typeface="맑은 고딕" panose="020B0503020000020004" pitchFamily="50" charset="-127"/>
              <a:buChar char="－"/>
              <a:tabLst>
                <a:tab pos="449263" algn="l"/>
              </a:tabLst>
            </a:pPr>
            <a:r>
              <a:rPr lang="ko-KR" altLang="en-US" sz="2000" dirty="0" smtClean="0"/>
              <a:t>특허권은 </a:t>
            </a:r>
            <a:r>
              <a:rPr lang="ko-KR" altLang="en-US" sz="2000" dirty="0"/>
              <a:t>무체재산권으로 손해액 입증이 곤란하고 고도의 기술을 보호객체로 하므로 손해액 입증에 시간이 많이 소요됨</a:t>
            </a:r>
            <a:r>
              <a:rPr lang="en-US" altLang="ko-KR" sz="2000" dirty="0"/>
              <a:t>.</a:t>
            </a:r>
          </a:p>
          <a:p>
            <a:pPr latinLnBrk="0">
              <a:lnSpc>
                <a:spcPct val="130000"/>
              </a:lnSpc>
              <a:spcAft>
                <a:spcPts val="800"/>
              </a:spcAft>
            </a:pPr>
            <a:r>
              <a:rPr lang="ko-KR" altLang="en-US" sz="2000" b="1" dirty="0" smtClean="0"/>
              <a:t>개정 </a:t>
            </a:r>
            <a:r>
              <a:rPr lang="ko-KR" altLang="en-US" sz="2000" b="1" dirty="0"/>
              <a:t>내용 </a:t>
            </a:r>
          </a:p>
          <a:p>
            <a:pPr marL="534988" indent="-268288" latinLnBrk="0">
              <a:lnSpc>
                <a:spcPct val="130000"/>
              </a:lnSpc>
              <a:spcAft>
                <a:spcPts val="3600"/>
              </a:spcAft>
              <a:buFont typeface="맑은 고딕" panose="020B0503020000020004" pitchFamily="50" charset="-127"/>
              <a:buChar char="－"/>
            </a:pPr>
            <a:r>
              <a:rPr lang="ko-KR" altLang="en-US" sz="2000" dirty="0" smtClean="0"/>
              <a:t>손해액 </a:t>
            </a:r>
            <a:r>
              <a:rPr lang="ko-KR" altLang="en-US" sz="2000" dirty="0"/>
              <a:t>산정을 위하여 법원이 감정을 명한 경우 </a:t>
            </a:r>
            <a:r>
              <a:rPr lang="ko-KR" altLang="en-US" sz="2000" b="1" u="sng" dirty="0"/>
              <a:t>당사자는 감정인에게 감정에 필요한 사항을 설명하도록 의무를 부여 </a:t>
            </a:r>
            <a:r>
              <a:rPr lang="en-US" altLang="ko-KR" sz="2000" dirty="0"/>
              <a:t>(</a:t>
            </a:r>
            <a:r>
              <a:rPr lang="ko-KR" altLang="en-US" sz="2000"/>
              <a:t>특허법 제</a:t>
            </a:r>
            <a:r>
              <a:rPr lang="en-US" altLang="ko-KR" sz="2000" dirty="0"/>
              <a:t>128</a:t>
            </a:r>
            <a:r>
              <a:rPr lang="ko-KR" altLang="en-US" sz="2000"/>
              <a:t>조의</a:t>
            </a:r>
            <a:r>
              <a:rPr lang="en-US" altLang="ko-KR" sz="2000" dirty="0"/>
              <a:t>2)</a:t>
            </a:r>
          </a:p>
          <a:p>
            <a:pPr latinLnBrk="0">
              <a:lnSpc>
                <a:spcPct val="130000"/>
              </a:lnSpc>
            </a:pPr>
            <a:r>
              <a:rPr lang="ko-KR" altLang="en-US" sz="2000" b="1" dirty="0" smtClean="0"/>
              <a:t>개정 </a:t>
            </a:r>
            <a:r>
              <a:rPr lang="ko-KR" altLang="en-US" sz="2000" b="1" dirty="0"/>
              <a:t>효과</a:t>
            </a:r>
          </a:p>
          <a:p>
            <a:pPr marL="534988" indent="-268288" latinLnBrk="0">
              <a:lnSpc>
                <a:spcPct val="130000"/>
              </a:lnSpc>
              <a:buFont typeface="맑은 고딕" panose="020B0503020000020004" pitchFamily="50" charset="-127"/>
              <a:buChar char="－"/>
            </a:pPr>
            <a:r>
              <a:rPr lang="ko-KR" altLang="en-US" sz="2000" dirty="0" smtClean="0"/>
              <a:t>당사자의 </a:t>
            </a:r>
            <a:r>
              <a:rPr lang="ko-KR" altLang="en-US" sz="2000" dirty="0"/>
              <a:t>협력을 토대로 원활한 증거 조사 도모 및 </a:t>
            </a:r>
            <a:r>
              <a:rPr lang="ko-KR" altLang="en-US" sz="2000" dirty="0" err="1"/>
              <a:t>특허권자</a:t>
            </a:r>
            <a:r>
              <a:rPr lang="ko-KR" altLang="en-US" sz="2000" dirty="0"/>
              <a:t> </a:t>
            </a:r>
            <a:r>
              <a:rPr lang="ko-KR" altLang="en-US" sz="2000" dirty="0" smtClean="0"/>
              <a:t>보호 강화</a:t>
            </a:r>
            <a:endParaRPr lang="ko-KR" altLang="en-US" sz="2000" dirty="0"/>
          </a:p>
        </p:txBody>
      </p:sp>
      <p:sp>
        <p:nvSpPr>
          <p:cNvPr id="10" name="직사각형 9"/>
          <p:cNvSpPr/>
          <p:nvPr/>
        </p:nvSpPr>
        <p:spPr>
          <a:xfrm>
            <a:off x="358774" y="6213891"/>
            <a:ext cx="7327361" cy="276999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r>
              <a:rPr lang="en-US" altLang="ko-KR" sz="1200" baseline="80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맑은 고딕" panose="020B0503020000020004" pitchFamily="50" charset="-127"/>
                <a:cs typeface="Times New Roman" panose="02020603050405020304" pitchFamily="18" charset="0"/>
              </a:rPr>
              <a:t>1</a:t>
            </a:r>
            <a:r>
              <a:rPr lang="en-US" altLang="ko-KR" sz="1000" baseline="80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맑은 고딕" panose="020B0503020000020004" pitchFamily="50" charset="-127"/>
                <a:cs typeface="Times New Roman" panose="02020603050405020304" pitchFamily="18" charset="0"/>
              </a:rPr>
              <a:t> </a:t>
            </a:r>
            <a:r>
              <a:rPr lang="en-US" altLang="ko-KR" baseline="30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맑은 고딕" panose="020B0503020000020004" pitchFamily="50" charset="-127"/>
                <a:cs typeface="Times New Roman" panose="02020603050405020304" pitchFamily="18" charset="0"/>
              </a:rPr>
              <a:t>이 법 </a:t>
            </a:r>
            <a:r>
              <a:rPr lang="en-US" altLang="ko-KR" baseline="30000" dirty="0" err="1">
                <a:ln>
                  <a:solidFill>
                    <a:schemeClr val="accent1">
                      <a:alpha val="0"/>
                    </a:schemeClr>
                  </a:solidFill>
                </a:ln>
                <a:latin typeface="맑은 고딕" panose="020B0503020000020004" pitchFamily="50" charset="-127"/>
                <a:cs typeface="Times New Roman" panose="02020603050405020304" pitchFamily="18" charset="0"/>
              </a:rPr>
              <a:t>시행</a:t>
            </a:r>
            <a:r>
              <a:rPr lang="en-US" altLang="ko-KR" baseline="30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맑은 고딕" panose="020B0503020000020004" pitchFamily="50" charset="-127"/>
                <a:cs typeface="Times New Roman" panose="02020603050405020304" pitchFamily="18" charset="0"/>
              </a:rPr>
              <a:t>(2016. 6. 30.) </a:t>
            </a:r>
            <a:r>
              <a:rPr lang="en-US" altLang="ko-KR" baseline="30000" dirty="0" err="1">
                <a:ln>
                  <a:solidFill>
                    <a:schemeClr val="accent1">
                      <a:alpha val="0"/>
                    </a:schemeClr>
                  </a:solidFill>
                </a:ln>
                <a:latin typeface="맑은 고딕" panose="020B0503020000020004" pitchFamily="50" charset="-127"/>
                <a:cs typeface="Times New Roman" panose="02020603050405020304" pitchFamily="18" charset="0"/>
              </a:rPr>
              <a:t>이후</a:t>
            </a:r>
            <a:r>
              <a:rPr lang="en-US" altLang="ko-KR" baseline="30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맑은 고딕" panose="020B0503020000020004" pitchFamily="50" charset="-127"/>
                <a:cs typeface="Times New Roman" panose="02020603050405020304" pitchFamily="18" charset="0"/>
              </a:rPr>
              <a:t> </a:t>
            </a:r>
            <a:r>
              <a:rPr lang="en-US" altLang="ko-KR" baseline="30000" dirty="0" err="1">
                <a:ln>
                  <a:solidFill>
                    <a:schemeClr val="accent1">
                      <a:alpha val="0"/>
                    </a:schemeClr>
                  </a:solidFill>
                </a:ln>
                <a:latin typeface="맑은 고딕" panose="020B0503020000020004" pitchFamily="50" charset="-127"/>
                <a:cs typeface="Times New Roman" panose="02020603050405020304" pitchFamily="18" charset="0"/>
              </a:rPr>
              <a:t>제기되는</a:t>
            </a:r>
            <a:r>
              <a:rPr lang="en-US" altLang="ko-KR" baseline="30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맑은 고딕" panose="020B0503020000020004" pitchFamily="50" charset="-127"/>
                <a:cs typeface="Times New Roman" panose="02020603050405020304" pitchFamily="18" charset="0"/>
              </a:rPr>
              <a:t> </a:t>
            </a:r>
            <a:r>
              <a:rPr lang="en-US" altLang="ko-KR" baseline="30000" dirty="0" err="1">
                <a:ln>
                  <a:solidFill>
                    <a:schemeClr val="accent1">
                      <a:alpha val="0"/>
                    </a:schemeClr>
                  </a:solidFill>
                </a:ln>
                <a:latin typeface="맑은 고딕" panose="020B0503020000020004" pitchFamily="50" charset="-127"/>
                <a:cs typeface="Times New Roman" panose="02020603050405020304" pitchFamily="18" charset="0"/>
              </a:rPr>
              <a:t>소송부터</a:t>
            </a:r>
            <a:r>
              <a:rPr lang="en-US" altLang="ko-KR" baseline="30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맑은 고딕" panose="020B0503020000020004" pitchFamily="50" charset="-127"/>
                <a:cs typeface="Times New Roman" panose="02020603050405020304" pitchFamily="18" charset="0"/>
              </a:rPr>
              <a:t> </a:t>
            </a:r>
            <a:r>
              <a:rPr lang="en-US" altLang="ko-KR" baseline="30000" dirty="0" err="1">
                <a:ln>
                  <a:solidFill>
                    <a:schemeClr val="accent1">
                      <a:alpha val="0"/>
                    </a:schemeClr>
                  </a:solidFill>
                </a:ln>
                <a:latin typeface="맑은 고딕" panose="020B0503020000020004" pitchFamily="50" charset="-127"/>
                <a:cs typeface="Times New Roman" panose="02020603050405020304" pitchFamily="18" charset="0"/>
              </a:rPr>
              <a:t>적용</a:t>
            </a:r>
            <a:r>
              <a:rPr lang="en-US" altLang="ko-KR" baseline="30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맑은 고딕" panose="020B0503020000020004" pitchFamily="50" charset="-127"/>
                <a:cs typeface="Times New Roman" panose="02020603050405020304" pitchFamily="18" charset="0"/>
              </a:rPr>
              <a:t>(</a:t>
            </a:r>
            <a:r>
              <a:rPr lang="en-US" altLang="ko-KR" baseline="30000" dirty="0" err="1">
                <a:ln>
                  <a:solidFill>
                    <a:schemeClr val="accent1">
                      <a:alpha val="0"/>
                    </a:schemeClr>
                  </a:solidFill>
                </a:ln>
                <a:latin typeface="맑은 고딕" panose="020B0503020000020004" pitchFamily="50" charset="-127"/>
                <a:cs typeface="Times New Roman" panose="02020603050405020304" pitchFamily="18" charset="0"/>
              </a:rPr>
              <a:t>부칙</a:t>
            </a:r>
            <a:r>
              <a:rPr lang="en-US" altLang="ko-KR" baseline="30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맑은 고딕" panose="020B0503020000020004" pitchFamily="50" charset="-127"/>
                <a:cs typeface="Times New Roman" panose="02020603050405020304" pitchFamily="18" charset="0"/>
              </a:rPr>
              <a:t> 제8조).</a:t>
            </a:r>
            <a:endParaRPr lang="ko-KR" altLang="en-US" baseline="30000">
              <a:ln>
                <a:solidFill>
                  <a:schemeClr val="accent1">
                    <a:alpha val="0"/>
                  </a:schemeClr>
                </a:solidFill>
              </a:ln>
              <a:latin typeface="맑은 고딕" panose="020B0503020000020004" pitchFamily="50" charset="-127"/>
              <a:cs typeface="Times New Roman" panose="02020603050405020304" pitchFamily="18" charset="0"/>
            </a:endParaRPr>
          </a:p>
        </p:txBody>
      </p:sp>
      <p:cxnSp>
        <p:nvCxnSpPr>
          <p:cNvPr id="11" name="직선 연결선 10"/>
          <p:cNvCxnSpPr/>
          <p:nvPr/>
        </p:nvCxnSpPr>
        <p:spPr>
          <a:xfrm>
            <a:off x="358775" y="6107497"/>
            <a:ext cx="8389938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84278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/>
          <p:cNvSpPr/>
          <p:nvPr/>
        </p:nvSpPr>
        <p:spPr>
          <a:xfrm>
            <a:off x="707366" y="3482194"/>
            <a:ext cx="8041347" cy="221185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제목 1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altLang="ko-KR" spc="-150" dirty="0">
                <a:solidFill>
                  <a:srgbClr val="20285C"/>
                </a:solidFill>
                <a:latin typeface="+mn-ea"/>
                <a:ea typeface="+mn-ea"/>
              </a:rPr>
              <a:t>2. </a:t>
            </a:r>
            <a:r>
              <a:rPr lang="ko-KR" altLang="ko-KR" spc="-150">
                <a:solidFill>
                  <a:srgbClr val="20285C"/>
                </a:solidFill>
                <a:latin typeface="+mn-ea"/>
                <a:ea typeface="+mn-ea"/>
              </a:rPr>
              <a:t>증거제출 명령 대상의 범위 </a:t>
            </a:r>
            <a:r>
              <a:rPr lang="ko-KR" altLang="ko-KR" spc="-150" smtClean="0">
                <a:solidFill>
                  <a:srgbClr val="20285C"/>
                </a:solidFill>
                <a:latin typeface="+mn-ea"/>
                <a:ea typeface="+mn-ea"/>
              </a:rPr>
              <a:t>확대</a:t>
            </a:r>
            <a:r>
              <a:rPr lang="en-US" altLang="ko-KR" spc="-150" dirty="0" smtClean="0">
                <a:solidFill>
                  <a:srgbClr val="20285C"/>
                </a:solidFill>
                <a:latin typeface="+mn-ea"/>
                <a:ea typeface="+mn-ea"/>
              </a:rPr>
              <a:t> </a:t>
            </a:r>
            <a:r>
              <a:rPr lang="en-US" altLang="ko-KR" spc="-150" baseline="30000" dirty="0" smtClean="0">
                <a:solidFill>
                  <a:srgbClr val="20285C"/>
                </a:solidFill>
                <a:latin typeface="+mn-ea"/>
                <a:ea typeface="+mn-ea"/>
              </a:rPr>
              <a:t>2</a:t>
            </a:r>
            <a:endParaRPr lang="ko-KR" altLang="ko-KR" spc="-150" baseline="30000">
              <a:solidFill>
                <a:srgbClr val="20285C"/>
              </a:solidFill>
              <a:latin typeface="+mn-ea"/>
              <a:ea typeface="+mn-ea"/>
            </a:endParaRPr>
          </a:p>
        </p:txBody>
      </p:sp>
      <p:sp>
        <p:nvSpPr>
          <p:cNvPr id="15" name="내용 개체 틀 14"/>
          <p:cNvSpPr>
            <a:spLocks noGrp="1"/>
          </p:cNvSpPr>
          <p:nvPr>
            <p:ph idx="1"/>
          </p:nvPr>
        </p:nvSpPr>
        <p:spPr>
          <a:xfrm>
            <a:off x="358775" y="1169298"/>
            <a:ext cx="8389938" cy="4918075"/>
          </a:xfrm>
        </p:spPr>
        <p:txBody>
          <a:bodyPr>
            <a:noAutofit/>
          </a:bodyPr>
          <a:lstStyle/>
          <a:p>
            <a:pPr latinLnBrk="0"/>
            <a:r>
              <a:rPr lang="ko-KR" altLang="en-US" sz="2000" b="1" dirty="0" smtClean="0"/>
              <a:t>개정 </a:t>
            </a:r>
            <a:r>
              <a:rPr lang="ko-KR" altLang="en-US" sz="2000" b="1" dirty="0"/>
              <a:t>이유</a:t>
            </a:r>
          </a:p>
          <a:p>
            <a:pPr marL="534988" indent="-268288" latinLnBrk="0">
              <a:lnSpc>
                <a:spcPct val="120000"/>
              </a:lnSpc>
              <a:spcAft>
                <a:spcPts val="600"/>
              </a:spcAft>
              <a:buFont typeface="맑은 고딕" panose="020B0503020000020004" pitchFamily="50" charset="-127"/>
              <a:buChar char="－"/>
              <a:tabLst>
                <a:tab pos="449263" algn="l"/>
              </a:tabLst>
            </a:pPr>
            <a:r>
              <a:rPr lang="ko-KR" altLang="en-US" sz="1800" dirty="0" smtClean="0"/>
              <a:t>민사소송법상 </a:t>
            </a:r>
            <a:r>
              <a:rPr lang="ko-KR" altLang="en-US" sz="1800" dirty="0"/>
              <a:t>문서제출 명령 제도</a:t>
            </a:r>
            <a:r>
              <a:rPr lang="en-US" altLang="ko-KR" sz="1800" dirty="0"/>
              <a:t>(</a:t>
            </a:r>
            <a:r>
              <a:rPr lang="ko-KR" altLang="en-US" sz="1800"/>
              <a:t>민사소송법 제</a:t>
            </a:r>
            <a:r>
              <a:rPr lang="en-US" altLang="ko-KR" sz="1800" dirty="0"/>
              <a:t>343</a:t>
            </a:r>
            <a:r>
              <a:rPr lang="ko-KR" altLang="en-US" sz="1800"/>
              <a:t>조</a:t>
            </a:r>
            <a:r>
              <a:rPr lang="en-US" altLang="ko-KR" sz="1800" dirty="0"/>
              <a:t>)</a:t>
            </a:r>
            <a:r>
              <a:rPr lang="ko-KR" altLang="en-US" sz="1800"/>
              <a:t>의 특칙으로 서류제출 명령 제도</a:t>
            </a:r>
            <a:r>
              <a:rPr lang="en-US" altLang="ko-KR" sz="1800" dirty="0"/>
              <a:t>(</a:t>
            </a:r>
            <a:r>
              <a:rPr lang="ko-KR" altLang="en-US" sz="1800"/>
              <a:t>특허법 제</a:t>
            </a:r>
            <a:r>
              <a:rPr lang="en-US" altLang="ko-KR" sz="1800" dirty="0"/>
              <a:t>132</a:t>
            </a:r>
            <a:r>
              <a:rPr lang="ko-KR" altLang="en-US" sz="1800"/>
              <a:t>조</a:t>
            </a:r>
            <a:r>
              <a:rPr lang="en-US" altLang="ko-KR" sz="1800" dirty="0"/>
              <a:t>) </a:t>
            </a:r>
            <a:r>
              <a:rPr lang="ko-KR" altLang="en-US" sz="1800"/>
              <a:t>존재하나 활용도 떨어짐</a:t>
            </a:r>
            <a:r>
              <a:rPr lang="en-US" altLang="ko-KR" sz="1800" dirty="0"/>
              <a:t>.</a:t>
            </a:r>
          </a:p>
          <a:p>
            <a:pPr marL="715963" indent="-180975" latinLnBrk="0">
              <a:lnSpc>
                <a:spcPct val="120000"/>
              </a:lnSpc>
              <a:spcAft>
                <a:spcPts val="1200"/>
              </a:spcAft>
              <a:buFont typeface="Wingdings" panose="05000000000000000000" pitchFamily="2" charset="2"/>
              <a:buChar char="ü"/>
              <a:tabLst>
                <a:tab pos="449263" algn="l"/>
              </a:tabLst>
            </a:pPr>
            <a:r>
              <a:rPr lang="ko-KR" altLang="en-US" sz="1800" dirty="0"/>
              <a:t>대부분 영업비밀 관련 서류에 해당하여 제출 불응 가능하였고</a:t>
            </a:r>
            <a:r>
              <a:rPr lang="en-US" altLang="ko-KR" sz="1800" dirty="0"/>
              <a:t>, </a:t>
            </a:r>
            <a:r>
              <a:rPr lang="ko-KR" altLang="en-US" sz="1800"/>
              <a:t>출력된 문서만 제출대상이었으므로 디지털 자료는 제외되었음</a:t>
            </a:r>
            <a:r>
              <a:rPr lang="en-US" altLang="ko-KR" sz="1800" dirty="0"/>
              <a:t>.</a:t>
            </a:r>
          </a:p>
          <a:p>
            <a:pPr latinLnBrk="0">
              <a:spcAft>
                <a:spcPts val="800"/>
              </a:spcAft>
            </a:pPr>
            <a:r>
              <a:rPr lang="ko-KR" altLang="en-US" sz="2000" b="1" dirty="0" smtClean="0"/>
              <a:t>개정 </a:t>
            </a:r>
            <a:r>
              <a:rPr lang="ko-KR" altLang="en-US" sz="2000" b="1" dirty="0"/>
              <a:t>내용</a:t>
            </a:r>
          </a:p>
          <a:p>
            <a:pPr marL="534988" indent="-268288" latinLnBrk="0">
              <a:lnSpc>
                <a:spcPct val="130000"/>
              </a:lnSpc>
              <a:spcAft>
                <a:spcPts val="1200"/>
              </a:spcAft>
              <a:buFont typeface="맑은 고딕" panose="020B0503020000020004" pitchFamily="50" charset="-127"/>
              <a:buChar char="－"/>
              <a:tabLst>
                <a:tab pos="449263" algn="l"/>
              </a:tabLst>
            </a:pPr>
            <a:r>
              <a:rPr lang="ko-KR" altLang="en-US" sz="1800" dirty="0"/>
              <a:t>제출 명령 대상을 </a:t>
            </a:r>
            <a:r>
              <a:rPr lang="ko-KR" altLang="en-US" sz="1800" b="1" u="sng" dirty="0"/>
              <a:t>손해 계산에 필요한 ‘문서’에서 침해의 증명 또는 손해액 산정에 필요한 ‘자료’</a:t>
            </a:r>
            <a:r>
              <a:rPr lang="ko-KR" altLang="en-US" sz="1800" b="1" u="sng" dirty="0" err="1"/>
              <a:t>로</a:t>
            </a:r>
            <a:r>
              <a:rPr lang="ko-KR" altLang="en-US" sz="1800" b="1" u="sng" dirty="0"/>
              <a:t> 확대 </a:t>
            </a:r>
            <a:r>
              <a:rPr lang="en-US" altLang="ko-KR" sz="1800" u="sng" dirty="0"/>
              <a:t>(</a:t>
            </a:r>
            <a:r>
              <a:rPr lang="ko-KR" altLang="en-US" sz="1800" u="sng"/>
              <a:t>특허법 제</a:t>
            </a:r>
            <a:r>
              <a:rPr lang="en-US" altLang="ko-KR" sz="1800" u="sng" dirty="0"/>
              <a:t>132</a:t>
            </a:r>
            <a:r>
              <a:rPr lang="ko-KR" altLang="en-US" sz="1800" u="sng"/>
              <a:t>조 제</a:t>
            </a:r>
            <a:r>
              <a:rPr lang="en-US" altLang="ko-KR" sz="1800" u="sng" dirty="0"/>
              <a:t>1</a:t>
            </a:r>
            <a:r>
              <a:rPr lang="ko-KR" altLang="en-US" sz="1800" u="sng"/>
              <a:t>항</a:t>
            </a:r>
            <a:r>
              <a:rPr lang="en-US" altLang="ko-KR" sz="1800" u="sng" dirty="0"/>
              <a:t>) </a:t>
            </a:r>
          </a:p>
          <a:p>
            <a:pPr marL="534988" indent="-268288" latinLnBrk="0">
              <a:lnSpc>
                <a:spcPct val="130000"/>
              </a:lnSpc>
              <a:spcAft>
                <a:spcPts val="1200"/>
              </a:spcAft>
              <a:buFont typeface="맑은 고딕" panose="020B0503020000020004" pitchFamily="50" charset="-127"/>
              <a:buChar char="－"/>
              <a:tabLst>
                <a:tab pos="449263" algn="l"/>
              </a:tabLst>
            </a:pPr>
            <a:r>
              <a:rPr lang="ko-KR" altLang="en-US" sz="1800" dirty="0"/>
              <a:t>정당한 이유에 대한 심리를 위해 </a:t>
            </a:r>
            <a:r>
              <a:rPr lang="ko-KR" altLang="en-US" sz="1800" b="1" u="sng" dirty="0"/>
              <a:t>비밀 심리 절차 근거 규정</a:t>
            </a:r>
            <a:r>
              <a:rPr lang="ko-KR" altLang="en-US" sz="1800" u="sng" dirty="0"/>
              <a:t> </a:t>
            </a:r>
            <a:r>
              <a:rPr lang="en-US" altLang="ko-KR" sz="1800" u="sng" dirty="0"/>
              <a:t>(</a:t>
            </a:r>
            <a:r>
              <a:rPr lang="ko-KR" altLang="en-US" sz="1800" u="sng"/>
              <a:t>동조 제</a:t>
            </a:r>
            <a:r>
              <a:rPr lang="en-US" altLang="ko-KR" sz="1800" u="sng" dirty="0"/>
              <a:t>2</a:t>
            </a:r>
            <a:r>
              <a:rPr lang="ko-KR" altLang="en-US" sz="1800" u="sng"/>
              <a:t>항</a:t>
            </a:r>
            <a:r>
              <a:rPr lang="en-US" altLang="ko-KR" sz="1800" u="sng" dirty="0"/>
              <a:t>)</a:t>
            </a:r>
          </a:p>
          <a:p>
            <a:pPr marL="534988" indent="-268288" latinLnBrk="0">
              <a:lnSpc>
                <a:spcPct val="130000"/>
              </a:lnSpc>
              <a:spcAft>
                <a:spcPts val="2400"/>
              </a:spcAft>
              <a:buFont typeface="맑은 고딕" panose="020B0503020000020004" pitchFamily="50" charset="-127"/>
              <a:buChar char="－"/>
              <a:tabLst>
                <a:tab pos="449263" algn="l"/>
              </a:tabLst>
            </a:pPr>
            <a:r>
              <a:rPr lang="ko-KR" altLang="en-US" sz="1800" b="1" u="sng" dirty="0"/>
              <a:t>영업비밀</a:t>
            </a:r>
            <a:r>
              <a:rPr lang="ko-KR" altLang="en-US" sz="1800" u="sng" dirty="0"/>
              <a:t>에 해당하는 자료라도 </a:t>
            </a:r>
            <a:r>
              <a:rPr lang="ko-KR" altLang="en-US" sz="1800" b="1" u="sng" dirty="0"/>
              <a:t>반드시 필요한 때 열람제한</a:t>
            </a:r>
            <a:r>
              <a:rPr lang="en-US" altLang="ko-KR" sz="1800" b="1" u="sng" dirty="0"/>
              <a:t>(</a:t>
            </a:r>
            <a:r>
              <a:rPr lang="ko-KR" altLang="en-US" sz="1800" b="1" u="sng"/>
              <a:t>열람할 수 있는 범위 또는 사람 지정</a:t>
            </a:r>
            <a:r>
              <a:rPr lang="en-US" altLang="ko-KR" sz="1800" b="1" u="sng" dirty="0"/>
              <a:t>)</a:t>
            </a:r>
            <a:r>
              <a:rPr lang="ko-KR" altLang="en-US" sz="1800" b="1" u="sng"/>
              <a:t>을 조건으로 제출 강제 가능 </a:t>
            </a:r>
            <a:r>
              <a:rPr lang="en-US" altLang="ko-KR" sz="1800" u="sng" dirty="0"/>
              <a:t>(</a:t>
            </a:r>
            <a:r>
              <a:rPr lang="ko-KR" altLang="en-US" sz="1800" u="sng"/>
              <a:t>동조 제</a:t>
            </a:r>
            <a:r>
              <a:rPr lang="en-US" altLang="ko-KR" sz="1800" u="sng" dirty="0"/>
              <a:t>3</a:t>
            </a:r>
            <a:r>
              <a:rPr lang="ko-KR" altLang="en-US" sz="1800" u="sng"/>
              <a:t>항</a:t>
            </a:r>
            <a:r>
              <a:rPr lang="en-US" altLang="ko-KR" sz="1800" u="sng" dirty="0"/>
              <a:t>)</a:t>
            </a:r>
          </a:p>
        </p:txBody>
      </p:sp>
      <p:sp>
        <p:nvSpPr>
          <p:cNvPr id="8" name="직사각형 7"/>
          <p:cNvSpPr/>
          <p:nvPr/>
        </p:nvSpPr>
        <p:spPr>
          <a:xfrm>
            <a:off x="358774" y="6213891"/>
            <a:ext cx="7327361" cy="276999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r>
              <a:rPr lang="en-US" altLang="ko-KR" sz="1200" baseline="800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맑은 고딕" panose="020B0503020000020004" pitchFamily="50" charset="-127"/>
                <a:cs typeface="Times New Roman" panose="02020603050405020304" pitchFamily="18" charset="0"/>
              </a:rPr>
              <a:t>2 </a:t>
            </a:r>
            <a:r>
              <a:rPr lang="en-US" altLang="ko-KR" baseline="30000" dirty="0" err="1">
                <a:ln>
                  <a:solidFill>
                    <a:schemeClr val="accent1">
                      <a:alpha val="0"/>
                    </a:schemeClr>
                  </a:solidFill>
                </a:ln>
                <a:latin typeface="맑은 고딕" panose="020B0503020000020004" pitchFamily="50" charset="-127"/>
                <a:cs typeface="Times New Roman" panose="02020603050405020304" pitchFamily="18" charset="0"/>
              </a:rPr>
              <a:t>각주</a:t>
            </a:r>
            <a:r>
              <a:rPr lang="en-US" altLang="ko-KR" baseline="30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맑은 고딕" panose="020B0503020000020004" pitchFamily="50" charset="-127"/>
                <a:cs typeface="Times New Roman" panose="02020603050405020304" pitchFamily="18" charset="0"/>
              </a:rPr>
              <a:t> 1과 </a:t>
            </a:r>
            <a:r>
              <a:rPr lang="en-US" altLang="ko-KR" baseline="30000" dirty="0" err="1">
                <a:ln>
                  <a:solidFill>
                    <a:schemeClr val="accent1">
                      <a:alpha val="0"/>
                    </a:schemeClr>
                  </a:solidFill>
                </a:ln>
                <a:latin typeface="맑은 고딕" panose="020B0503020000020004" pitchFamily="50" charset="-127"/>
                <a:cs typeface="Times New Roman" panose="02020603050405020304" pitchFamily="18" charset="0"/>
              </a:rPr>
              <a:t>동일</a:t>
            </a:r>
            <a:r>
              <a:rPr lang="en-US" altLang="ko-KR" baseline="30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맑은 고딕" panose="020B0503020000020004" pitchFamily="50" charset="-127"/>
                <a:cs typeface="Times New Roman" panose="02020603050405020304" pitchFamily="18" charset="0"/>
              </a:rPr>
              <a:t>.</a:t>
            </a:r>
            <a:endParaRPr lang="ko-KR" altLang="en-US" baseline="30000">
              <a:ln>
                <a:solidFill>
                  <a:schemeClr val="accent1">
                    <a:alpha val="0"/>
                  </a:schemeClr>
                </a:solidFill>
              </a:ln>
              <a:latin typeface="맑은 고딕" panose="020B0503020000020004" pitchFamily="50" charset="-127"/>
              <a:cs typeface="Times New Roman" panose="02020603050405020304" pitchFamily="18" charset="0"/>
            </a:endParaRPr>
          </a:p>
        </p:txBody>
      </p:sp>
      <p:cxnSp>
        <p:nvCxnSpPr>
          <p:cNvPr id="9" name="직선 연결선 8"/>
          <p:cNvCxnSpPr/>
          <p:nvPr/>
        </p:nvCxnSpPr>
        <p:spPr>
          <a:xfrm>
            <a:off x="358775" y="6107497"/>
            <a:ext cx="8389938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15061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제목 1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altLang="ko-KR" spc="-150" dirty="0">
                <a:solidFill>
                  <a:srgbClr val="20285C"/>
                </a:solidFill>
                <a:latin typeface="+mn-ea"/>
                <a:ea typeface="+mn-ea"/>
              </a:rPr>
              <a:t>2. </a:t>
            </a:r>
            <a:r>
              <a:rPr lang="ko-KR" altLang="ko-KR" spc="-150">
                <a:solidFill>
                  <a:srgbClr val="20285C"/>
                </a:solidFill>
                <a:latin typeface="+mn-ea"/>
                <a:ea typeface="+mn-ea"/>
              </a:rPr>
              <a:t>증거제출 명령 대상의 범위 </a:t>
            </a:r>
            <a:r>
              <a:rPr lang="ko-KR" altLang="ko-KR" spc="-150" smtClean="0">
                <a:solidFill>
                  <a:srgbClr val="20285C"/>
                </a:solidFill>
                <a:latin typeface="+mn-ea"/>
                <a:ea typeface="+mn-ea"/>
              </a:rPr>
              <a:t>확대</a:t>
            </a:r>
            <a:r>
              <a:rPr lang="en-US" altLang="ko-KR" spc="-150" dirty="0" smtClean="0">
                <a:solidFill>
                  <a:srgbClr val="20285C"/>
                </a:solidFill>
                <a:latin typeface="+mn-ea"/>
                <a:ea typeface="+mn-ea"/>
              </a:rPr>
              <a:t> </a:t>
            </a:r>
            <a:r>
              <a:rPr lang="en-US" altLang="ko-KR" spc="-150" baseline="30000" dirty="0" smtClean="0">
                <a:solidFill>
                  <a:srgbClr val="20285C"/>
                </a:solidFill>
                <a:latin typeface="+mn-ea"/>
                <a:ea typeface="+mn-ea"/>
              </a:rPr>
              <a:t>2</a:t>
            </a:r>
            <a:endParaRPr lang="ko-KR" altLang="ko-KR" spc="-150" baseline="30000">
              <a:solidFill>
                <a:srgbClr val="20285C"/>
              </a:solidFill>
              <a:latin typeface="+mn-ea"/>
              <a:ea typeface="+mn-ea"/>
            </a:endParaRPr>
          </a:p>
        </p:txBody>
      </p:sp>
      <p:sp>
        <p:nvSpPr>
          <p:cNvPr id="15" name="내용 개체 틀 14"/>
          <p:cNvSpPr>
            <a:spLocks noGrp="1"/>
          </p:cNvSpPr>
          <p:nvPr>
            <p:ph idx="1"/>
          </p:nvPr>
        </p:nvSpPr>
        <p:spPr>
          <a:xfrm>
            <a:off x="358775" y="1169298"/>
            <a:ext cx="8389938" cy="4918075"/>
          </a:xfrm>
        </p:spPr>
        <p:txBody>
          <a:bodyPr>
            <a:noAutofit/>
          </a:bodyPr>
          <a:lstStyle/>
          <a:p>
            <a:pPr lvl="0"/>
            <a:r>
              <a:rPr lang="ko-KR" altLang="ko-KR" sz="2000" b="1" dirty="0"/>
              <a:t>개정 효과</a:t>
            </a:r>
            <a:endParaRPr lang="ko-KR" altLang="ko-KR" sz="2000" dirty="0"/>
          </a:p>
          <a:p>
            <a:pPr marL="534988" lvl="0" indent="-268288" latinLnBrk="0">
              <a:lnSpc>
                <a:spcPct val="130000"/>
              </a:lnSpc>
              <a:spcAft>
                <a:spcPts val="600"/>
              </a:spcAft>
              <a:buFont typeface="맑은 고딕" panose="020B0503020000020004" pitchFamily="50" charset="-127"/>
              <a:buChar char="－"/>
              <a:tabLst>
                <a:tab pos="449263" algn="l"/>
              </a:tabLst>
            </a:pPr>
            <a:r>
              <a:rPr lang="ko-KR" altLang="ko-KR" sz="2000" dirty="0"/>
              <a:t>손해액 입증뿐만 아니라 침해자의 실시기술을 파악하기 곤란한 경우에도 자료제출명령을 신청하는 등의 방법으로 증거를 수집할 수 있을 것으로 보이고</a:t>
            </a:r>
            <a:r>
              <a:rPr lang="en-US" altLang="ko-KR" sz="2000" dirty="0"/>
              <a:t>, </a:t>
            </a:r>
            <a:r>
              <a:rPr lang="ko-KR" altLang="ko-KR" sz="2000"/>
              <a:t>그 결과 증거의 편재로 인하여 침해행위를 입증하지 못하는 곤란함이 다소 완화될 것으로 예상됨</a:t>
            </a:r>
            <a:r>
              <a:rPr lang="en-US" altLang="ko-KR" sz="2000" dirty="0"/>
              <a:t>.</a:t>
            </a:r>
            <a:endParaRPr lang="ko-KR" altLang="ko-KR" sz="2000"/>
          </a:p>
        </p:txBody>
      </p:sp>
      <p:sp>
        <p:nvSpPr>
          <p:cNvPr id="5" name="직사각형 4"/>
          <p:cNvSpPr/>
          <p:nvPr/>
        </p:nvSpPr>
        <p:spPr>
          <a:xfrm>
            <a:off x="358774" y="6213891"/>
            <a:ext cx="7327361" cy="276999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r>
              <a:rPr lang="en-US" altLang="ko-KR" sz="1200" baseline="800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맑은 고딕" panose="020B0503020000020004" pitchFamily="50" charset="-127"/>
                <a:cs typeface="Times New Roman" panose="02020603050405020304" pitchFamily="18" charset="0"/>
              </a:rPr>
              <a:t>2 </a:t>
            </a:r>
            <a:r>
              <a:rPr lang="en-US" altLang="ko-KR" baseline="30000" dirty="0" err="1">
                <a:ln>
                  <a:solidFill>
                    <a:schemeClr val="accent1">
                      <a:alpha val="0"/>
                    </a:schemeClr>
                  </a:solidFill>
                </a:ln>
                <a:latin typeface="맑은 고딕" panose="020B0503020000020004" pitchFamily="50" charset="-127"/>
                <a:cs typeface="Times New Roman" panose="02020603050405020304" pitchFamily="18" charset="0"/>
              </a:rPr>
              <a:t>각주</a:t>
            </a:r>
            <a:r>
              <a:rPr lang="en-US" altLang="ko-KR" baseline="30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맑은 고딕" panose="020B0503020000020004" pitchFamily="50" charset="-127"/>
                <a:cs typeface="Times New Roman" panose="02020603050405020304" pitchFamily="18" charset="0"/>
              </a:rPr>
              <a:t> 1과 </a:t>
            </a:r>
            <a:r>
              <a:rPr lang="en-US" altLang="ko-KR" baseline="30000" dirty="0" err="1">
                <a:ln>
                  <a:solidFill>
                    <a:schemeClr val="accent1">
                      <a:alpha val="0"/>
                    </a:schemeClr>
                  </a:solidFill>
                </a:ln>
                <a:latin typeface="맑은 고딕" panose="020B0503020000020004" pitchFamily="50" charset="-127"/>
                <a:cs typeface="Times New Roman" panose="02020603050405020304" pitchFamily="18" charset="0"/>
              </a:rPr>
              <a:t>동일</a:t>
            </a:r>
            <a:r>
              <a:rPr lang="en-US" altLang="ko-KR" baseline="30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맑은 고딕" panose="020B0503020000020004" pitchFamily="50" charset="-127"/>
                <a:cs typeface="Times New Roman" panose="02020603050405020304" pitchFamily="18" charset="0"/>
              </a:rPr>
              <a:t>.</a:t>
            </a:r>
            <a:endParaRPr lang="ko-KR" altLang="en-US" baseline="30000">
              <a:ln>
                <a:solidFill>
                  <a:schemeClr val="accent1">
                    <a:alpha val="0"/>
                  </a:schemeClr>
                </a:solidFill>
              </a:ln>
              <a:latin typeface="맑은 고딕" panose="020B0503020000020004" pitchFamily="50" charset="-127"/>
              <a:cs typeface="Times New Roman" panose="02020603050405020304" pitchFamily="18" charset="0"/>
            </a:endParaRPr>
          </a:p>
        </p:txBody>
      </p:sp>
      <p:cxnSp>
        <p:nvCxnSpPr>
          <p:cNvPr id="8" name="직선 연결선 7"/>
          <p:cNvCxnSpPr/>
          <p:nvPr/>
        </p:nvCxnSpPr>
        <p:spPr>
          <a:xfrm>
            <a:off x="358775" y="6107497"/>
            <a:ext cx="8389938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35171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직사각형 8"/>
          <p:cNvSpPr/>
          <p:nvPr/>
        </p:nvSpPr>
        <p:spPr>
          <a:xfrm>
            <a:off x="707366" y="2362302"/>
            <a:ext cx="8041347" cy="263013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제목 1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altLang="ko-KR" spc="-150" dirty="0">
                <a:solidFill>
                  <a:srgbClr val="20285C"/>
                </a:solidFill>
                <a:latin typeface="+mn-ea"/>
                <a:ea typeface="+mn-ea"/>
              </a:rPr>
              <a:t>3. </a:t>
            </a:r>
            <a:r>
              <a:rPr lang="ko-KR" altLang="ko-KR" spc="-150">
                <a:solidFill>
                  <a:srgbClr val="20285C"/>
                </a:solidFill>
                <a:latin typeface="+mn-ea"/>
                <a:ea typeface="+mn-ea"/>
              </a:rPr>
              <a:t>증거제출명령 불응에 대한 제재 규정 마련</a:t>
            </a:r>
            <a:r>
              <a:rPr lang="en-US" altLang="ko-KR" spc="-150" dirty="0">
                <a:solidFill>
                  <a:srgbClr val="20285C"/>
                </a:solidFill>
                <a:latin typeface="+mn-ea"/>
                <a:ea typeface="+mn-ea"/>
              </a:rPr>
              <a:t> </a:t>
            </a:r>
            <a:r>
              <a:rPr lang="en-US" altLang="ko-KR" spc="-150" baseline="30000" dirty="0">
                <a:solidFill>
                  <a:srgbClr val="20285C"/>
                </a:solidFill>
                <a:latin typeface="+mn-ea"/>
                <a:ea typeface="+mn-ea"/>
              </a:rPr>
              <a:t>3</a:t>
            </a:r>
            <a:endParaRPr lang="ko-KR" altLang="ko-KR" spc="-150" baseline="30000">
              <a:solidFill>
                <a:srgbClr val="20285C"/>
              </a:solidFill>
              <a:latin typeface="+mn-ea"/>
              <a:ea typeface="+mn-ea"/>
            </a:endParaRPr>
          </a:p>
        </p:txBody>
      </p:sp>
      <p:sp>
        <p:nvSpPr>
          <p:cNvPr id="5" name="직사각형 4"/>
          <p:cNvSpPr/>
          <p:nvPr/>
        </p:nvSpPr>
        <p:spPr>
          <a:xfrm>
            <a:off x="358774" y="6208137"/>
            <a:ext cx="7327361" cy="276999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r>
              <a:rPr lang="en-US" altLang="ko-KR" sz="1200" baseline="800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맑은 고딕" panose="020B0503020000020004" pitchFamily="50" charset="-127"/>
                <a:cs typeface="Times New Roman" panose="02020603050405020304" pitchFamily="18" charset="0"/>
              </a:rPr>
              <a:t>3 </a:t>
            </a:r>
            <a:r>
              <a:rPr lang="en-US" altLang="ko-KR" baseline="30000" dirty="0" err="1">
                <a:ln>
                  <a:solidFill>
                    <a:schemeClr val="accent1">
                      <a:alpha val="0"/>
                    </a:schemeClr>
                  </a:solidFill>
                </a:ln>
                <a:latin typeface="맑은 고딕" panose="020B0503020000020004" pitchFamily="50" charset="-127"/>
                <a:cs typeface="Times New Roman" panose="02020603050405020304" pitchFamily="18" charset="0"/>
              </a:rPr>
              <a:t>각주</a:t>
            </a:r>
            <a:r>
              <a:rPr lang="en-US" altLang="ko-KR" baseline="30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맑은 고딕" panose="020B0503020000020004" pitchFamily="50" charset="-127"/>
                <a:cs typeface="Times New Roman" panose="02020603050405020304" pitchFamily="18" charset="0"/>
              </a:rPr>
              <a:t> 1과 </a:t>
            </a:r>
            <a:r>
              <a:rPr lang="en-US" altLang="ko-KR" baseline="30000" dirty="0" err="1">
                <a:ln>
                  <a:solidFill>
                    <a:schemeClr val="accent1">
                      <a:alpha val="0"/>
                    </a:schemeClr>
                  </a:solidFill>
                </a:ln>
                <a:latin typeface="맑은 고딕" panose="020B0503020000020004" pitchFamily="50" charset="-127"/>
                <a:cs typeface="Times New Roman" panose="02020603050405020304" pitchFamily="18" charset="0"/>
              </a:rPr>
              <a:t>동일</a:t>
            </a:r>
            <a:r>
              <a:rPr lang="en-US" altLang="ko-KR" baseline="30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맑은 고딕" panose="020B0503020000020004" pitchFamily="50" charset="-127"/>
                <a:cs typeface="Times New Roman" panose="02020603050405020304" pitchFamily="18" charset="0"/>
              </a:rPr>
              <a:t>.</a:t>
            </a:r>
            <a:endParaRPr lang="ko-KR" altLang="en-US" baseline="30000">
              <a:ln>
                <a:solidFill>
                  <a:schemeClr val="accent1">
                    <a:alpha val="0"/>
                  </a:schemeClr>
                </a:solidFill>
              </a:ln>
              <a:latin typeface="맑은 고딕" panose="020B0503020000020004" pitchFamily="50" charset="-127"/>
              <a:cs typeface="Times New Roman" panose="02020603050405020304" pitchFamily="18" charset="0"/>
            </a:endParaRPr>
          </a:p>
        </p:txBody>
      </p:sp>
      <p:sp>
        <p:nvSpPr>
          <p:cNvPr id="8" name="내용 개체 틀 14"/>
          <p:cNvSpPr>
            <a:spLocks noGrp="1"/>
          </p:cNvSpPr>
          <p:nvPr>
            <p:ph idx="1"/>
          </p:nvPr>
        </p:nvSpPr>
        <p:spPr>
          <a:xfrm>
            <a:off x="358775" y="934123"/>
            <a:ext cx="8389938" cy="4918075"/>
          </a:xfrm>
        </p:spPr>
        <p:txBody>
          <a:bodyPr>
            <a:noAutofit/>
          </a:bodyPr>
          <a:lstStyle/>
          <a:p>
            <a:pPr latinLnBrk="0"/>
            <a:r>
              <a:rPr lang="ko-KR" altLang="en-US" sz="1700" b="1" dirty="0" smtClean="0"/>
              <a:t>개정 </a:t>
            </a:r>
            <a:r>
              <a:rPr lang="ko-KR" altLang="en-US" sz="1700" b="1" dirty="0"/>
              <a:t>이유</a:t>
            </a:r>
          </a:p>
          <a:p>
            <a:pPr marL="534988" lvl="0" indent="-268288" latinLnBrk="0">
              <a:lnSpc>
                <a:spcPct val="120000"/>
              </a:lnSpc>
              <a:spcAft>
                <a:spcPts val="1200"/>
              </a:spcAft>
              <a:buFont typeface="맑은 고딕" panose="020B0503020000020004" pitchFamily="50" charset="-127"/>
              <a:buChar char="－"/>
              <a:tabLst>
                <a:tab pos="449263" algn="l"/>
              </a:tabLst>
            </a:pPr>
            <a:r>
              <a:rPr lang="ko-KR" altLang="ko-KR" sz="1700" dirty="0"/>
              <a:t>서류제출 명령</a:t>
            </a:r>
            <a:r>
              <a:rPr lang="en-US" altLang="ko-KR" sz="1700" dirty="0"/>
              <a:t>(</a:t>
            </a:r>
            <a:r>
              <a:rPr lang="ko-KR" altLang="ko-KR" sz="1700" dirty="0"/>
              <a:t>특허법 제</a:t>
            </a:r>
            <a:r>
              <a:rPr lang="en-US" altLang="ko-KR" sz="1700" dirty="0"/>
              <a:t>132</a:t>
            </a:r>
            <a:r>
              <a:rPr lang="ko-KR" altLang="ko-KR" sz="1700" dirty="0"/>
              <a:t>조</a:t>
            </a:r>
            <a:r>
              <a:rPr lang="en-US" altLang="ko-KR" sz="1700" dirty="0"/>
              <a:t>) </a:t>
            </a:r>
            <a:r>
              <a:rPr lang="ko-KR" altLang="ko-KR" sz="1700" dirty="0"/>
              <a:t>불응에 대한 특허법상 제재 규정 부재로 실효성 저하</a:t>
            </a:r>
            <a:r>
              <a:rPr lang="en-US" altLang="ko-KR" sz="1700" dirty="0"/>
              <a:t>.</a:t>
            </a:r>
            <a:endParaRPr lang="ko-KR" altLang="ko-KR" sz="1700" dirty="0"/>
          </a:p>
          <a:p>
            <a:pPr latinLnBrk="0">
              <a:spcAft>
                <a:spcPts val="600"/>
              </a:spcAft>
            </a:pPr>
            <a:r>
              <a:rPr lang="ko-KR" altLang="en-US" sz="1700" b="1" dirty="0" smtClean="0"/>
              <a:t>개정 </a:t>
            </a:r>
            <a:r>
              <a:rPr lang="ko-KR" altLang="en-US" sz="1700" b="1" dirty="0"/>
              <a:t>내용 </a:t>
            </a:r>
          </a:p>
          <a:p>
            <a:pPr marL="534988" indent="-268288" latinLnBrk="0">
              <a:lnSpc>
                <a:spcPct val="140000"/>
              </a:lnSpc>
              <a:buFont typeface="맑은 고딕" panose="020B0503020000020004" pitchFamily="50" charset="-127"/>
              <a:buChar char="－"/>
              <a:tabLst>
                <a:tab pos="449263" algn="l"/>
              </a:tabLst>
            </a:pPr>
            <a:r>
              <a:rPr lang="ko-KR" altLang="ko-KR" sz="1600" u="sng" dirty="0"/>
              <a:t>제출 명령 불응에 대한 </a:t>
            </a:r>
            <a:r>
              <a:rPr lang="ko-KR" altLang="ko-KR" sz="1600" b="1" u="sng" dirty="0"/>
              <a:t>특허법상 제재 근거 마련</a:t>
            </a:r>
            <a:r>
              <a:rPr lang="en-US" altLang="ko-KR" sz="1600" u="sng" dirty="0"/>
              <a:t>(</a:t>
            </a:r>
            <a:r>
              <a:rPr lang="ko-KR" altLang="ko-KR" sz="1600" u="sng" dirty="0"/>
              <a:t>특허법 제</a:t>
            </a:r>
            <a:r>
              <a:rPr lang="en-US" altLang="ko-KR" sz="1600" u="sng" dirty="0" smtClean="0"/>
              <a:t>132</a:t>
            </a:r>
            <a:r>
              <a:rPr lang="ko-KR" altLang="ko-KR" sz="1600" u="sng" dirty="0" smtClean="0"/>
              <a:t>조 </a:t>
            </a:r>
            <a:r>
              <a:rPr lang="ko-KR" altLang="ko-KR" sz="1600" u="sng" dirty="0"/>
              <a:t>제</a:t>
            </a:r>
            <a:r>
              <a:rPr lang="en-US" altLang="ko-KR" sz="1600" u="sng" dirty="0"/>
              <a:t>4</a:t>
            </a:r>
            <a:r>
              <a:rPr lang="ko-KR" altLang="ko-KR" sz="1600" u="sng" dirty="0"/>
              <a:t>항</a:t>
            </a:r>
            <a:r>
              <a:rPr lang="en-US" altLang="ko-KR" sz="1600" u="sng" dirty="0"/>
              <a:t>)</a:t>
            </a:r>
            <a:endParaRPr lang="ko-KR" altLang="ko-KR" sz="1600" u="sng" dirty="0"/>
          </a:p>
          <a:p>
            <a:pPr marL="552450" lvl="0" indent="-17463" latinLnBrk="0">
              <a:lnSpc>
                <a:spcPct val="140000"/>
              </a:lnSpc>
              <a:buFont typeface="Wingdings" panose="05000000000000000000" pitchFamily="2" charset="2"/>
              <a:buChar char="Ø"/>
              <a:tabLst>
                <a:tab pos="449263" algn="l"/>
              </a:tabLst>
            </a:pPr>
            <a:r>
              <a:rPr lang="en-US" altLang="ko-KR" sz="1600" dirty="0"/>
              <a:t>“</a:t>
            </a:r>
            <a:r>
              <a:rPr lang="ko-KR" altLang="ko-KR" sz="1600" dirty="0"/>
              <a:t>자료의 기재에 대한 상대방의 주장</a:t>
            </a:r>
            <a:r>
              <a:rPr lang="en-US" altLang="ko-KR" sz="1600" dirty="0"/>
              <a:t>”</a:t>
            </a:r>
            <a:r>
              <a:rPr lang="ko-KR" altLang="ko-KR" sz="1600" dirty="0"/>
              <a:t>을 진실한 것으로 인정 가능</a:t>
            </a:r>
          </a:p>
          <a:p>
            <a:pPr marL="534988" indent="-268288" latinLnBrk="0">
              <a:lnSpc>
                <a:spcPct val="140000"/>
              </a:lnSpc>
              <a:buFont typeface="맑은 고딕" panose="020B0503020000020004" pitchFamily="50" charset="-127"/>
              <a:buChar char="－"/>
              <a:tabLst>
                <a:tab pos="449263" algn="l"/>
              </a:tabLst>
            </a:pPr>
            <a:r>
              <a:rPr lang="ko-KR" altLang="ko-KR" sz="1600" b="1" u="sng" dirty="0" smtClean="0"/>
              <a:t>특별한 </a:t>
            </a:r>
            <a:r>
              <a:rPr lang="ko-KR" altLang="ko-KR" sz="1600" b="1" u="sng" dirty="0"/>
              <a:t>사정 </a:t>
            </a:r>
            <a:r>
              <a:rPr lang="ko-KR" altLang="ko-KR" sz="1600" u="sng" dirty="0"/>
              <a:t>있는 경우</a:t>
            </a:r>
            <a:r>
              <a:rPr lang="en-US" altLang="ko-KR" sz="1600" u="sng" dirty="0"/>
              <a:t>, </a:t>
            </a:r>
            <a:r>
              <a:rPr lang="ko-KR" altLang="ko-KR" sz="1600" u="sng" dirty="0"/>
              <a:t>법원은 당사자가 자료의 기재에 의하여 </a:t>
            </a:r>
            <a:r>
              <a:rPr lang="en-US" altLang="ko-KR" sz="1600" b="1" u="sng" dirty="0"/>
              <a:t>"</a:t>
            </a:r>
            <a:r>
              <a:rPr lang="ko-KR" altLang="ko-KR" sz="1600" b="1" u="sng" dirty="0"/>
              <a:t>증명하고자 하는 사실</a:t>
            </a:r>
            <a:r>
              <a:rPr lang="en-US" altLang="ko-KR" sz="1600" b="1" u="sng" dirty="0"/>
              <a:t>”(</a:t>
            </a:r>
            <a:r>
              <a:rPr lang="ko-KR" altLang="ko-KR" sz="1600" b="1" u="sng" dirty="0"/>
              <a:t>입증 취지</a:t>
            </a:r>
            <a:r>
              <a:rPr lang="en-US" altLang="ko-KR" sz="1600" b="1" u="sng" dirty="0"/>
              <a:t>)</a:t>
            </a:r>
            <a:r>
              <a:rPr lang="ko-KR" altLang="ko-KR" sz="1600" b="1" u="sng" dirty="0"/>
              <a:t>까지 인정 가능</a:t>
            </a:r>
            <a:r>
              <a:rPr lang="ko-KR" altLang="ko-KR" sz="1600" u="sng" dirty="0"/>
              <a:t>하도록 하여 </a:t>
            </a:r>
            <a:r>
              <a:rPr lang="ko-KR" altLang="ko-KR" sz="1600" b="1" u="sng" dirty="0"/>
              <a:t>제재의 실효성 확보</a:t>
            </a:r>
            <a:r>
              <a:rPr lang="ko-KR" altLang="ko-KR" sz="1600" u="sng" dirty="0"/>
              <a:t> </a:t>
            </a:r>
            <a:r>
              <a:rPr lang="en-US" altLang="ko-KR" sz="1600" u="sng" dirty="0"/>
              <a:t>(</a:t>
            </a:r>
            <a:r>
              <a:rPr lang="ko-KR" altLang="ko-KR" sz="1600" u="sng" dirty="0"/>
              <a:t>동조 제</a:t>
            </a:r>
            <a:r>
              <a:rPr lang="en-US" altLang="ko-KR" sz="1600" u="sng" dirty="0"/>
              <a:t>5</a:t>
            </a:r>
            <a:r>
              <a:rPr lang="ko-KR" altLang="ko-KR" sz="1600" u="sng" dirty="0"/>
              <a:t>항</a:t>
            </a:r>
            <a:r>
              <a:rPr lang="en-US" altLang="ko-KR" sz="1600" u="sng" dirty="0"/>
              <a:t>)</a:t>
            </a:r>
            <a:endParaRPr lang="ko-KR" altLang="ko-KR" sz="1600" u="sng" dirty="0"/>
          </a:p>
          <a:p>
            <a:pPr marL="715963" indent="-180975" latinLnBrk="0">
              <a:lnSpc>
                <a:spcPct val="140000"/>
              </a:lnSpc>
              <a:spcAft>
                <a:spcPts val="1200"/>
              </a:spcAft>
              <a:buFont typeface="Wingdings" panose="05000000000000000000" pitchFamily="2" charset="2"/>
              <a:buChar char="Ø"/>
              <a:tabLst>
                <a:tab pos="449263" algn="l"/>
              </a:tabLst>
            </a:pPr>
            <a:r>
              <a:rPr lang="ko-KR" altLang="ko-KR" sz="1600" dirty="0"/>
              <a:t>특별한 사정</a:t>
            </a:r>
            <a:r>
              <a:rPr lang="en-US" altLang="ko-KR" sz="1600" dirty="0"/>
              <a:t>: </a:t>
            </a:r>
            <a:r>
              <a:rPr lang="ko-KR" altLang="ko-KR" sz="1600" dirty="0"/>
              <a:t>신청 당사자가 자료의 기재에 관하여 </a:t>
            </a:r>
            <a:r>
              <a:rPr lang="ko-KR" altLang="ko-KR" sz="1600" b="1" dirty="0"/>
              <a:t>구체적으로 주장하기에 현저히 곤란한 사정</a:t>
            </a:r>
            <a:r>
              <a:rPr lang="ko-KR" altLang="ko-KR" sz="1600" dirty="0"/>
              <a:t>이 있고 자료로 증명할 사실을 </a:t>
            </a:r>
            <a:r>
              <a:rPr lang="ko-KR" altLang="ko-KR" sz="1600" b="1" dirty="0"/>
              <a:t>다른 증거로 증명하는 것을 기대하기도 어려운 때</a:t>
            </a:r>
            <a:endParaRPr lang="en-US" altLang="ko-KR" sz="1600" b="1" dirty="0"/>
          </a:p>
          <a:p>
            <a:r>
              <a:rPr lang="ko-KR" altLang="en-US" sz="1700" b="1" dirty="0" smtClean="0"/>
              <a:t>개정 </a:t>
            </a:r>
            <a:r>
              <a:rPr lang="ko-KR" altLang="en-US" sz="1700" b="1" dirty="0"/>
              <a:t>효과</a:t>
            </a:r>
          </a:p>
          <a:p>
            <a:pPr marL="534988" lvl="0" indent="-268288" latinLnBrk="0">
              <a:lnSpc>
                <a:spcPct val="120000"/>
              </a:lnSpc>
              <a:buFont typeface="맑은 고딕" panose="020B0503020000020004" pitchFamily="50" charset="-127"/>
              <a:buChar char="－"/>
            </a:pPr>
            <a:r>
              <a:rPr lang="ko-KR" altLang="ko-KR" sz="1700" dirty="0"/>
              <a:t>특허침해소송에서는 일반적인 민사소송의 경우에 비해 법원의 자료제출명령에 불응하였을 때 받는 불이익이 커지게 됨</a:t>
            </a:r>
            <a:r>
              <a:rPr lang="en-US" altLang="ko-KR" sz="1700" dirty="0"/>
              <a:t>.</a:t>
            </a:r>
            <a:endParaRPr lang="ko-KR" altLang="ko-KR" sz="1700" dirty="0"/>
          </a:p>
        </p:txBody>
      </p:sp>
      <p:cxnSp>
        <p:nvCxnSpPr>
          <p:cNvPr id="10" name="직선 연결선 9"/>
          <p:cNvCxnSpPr/>
          <p:nvPr/>
        </p:nvCxnSpPr>
        <p:spPr>
          <a:xfrm>
            <a:off x="358775" y="6107497"/>
            <a:ext cx="8389938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83648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828136" y="2901563"/>
            <a:ext cx="7915814" cy="1046155"/>
          </a:xfrm>
        </p:spPr>
        <p:txBody>
          <a:bodyPr>
            <a:noAutofit/>
          </a:bodyPr>
          <a:lstStyle/>
          <a:p>
            <a:r>
              <a:rPr lang="ko-KR" altLang="ko-KR" sz="2800" dirty="0"/>
              <a:t> </a:t>
            </a:r>
            <a:r>
              <a:rPr lang="en-US" altLang="ko-KR" sz="2800" dirty="0" smtClean="0"/>
              <a:t>[2016</a:t>
            </a:r>
            <a:r>
              <a:rPr lang="en-US" altLang="ko-KR" sz="2800" dirty="0"/>
              <a:t>. 3. 16.</a:t>
            </a:r>
            <a:r>
              <a:rPr lang="ko-KR" altLang="ko-KR" sz="2800" dirty="0"/>
              <a:t>자 특허법원 침해소송 항소심 </a:t>
            </a:r>
            <a:r>
              <a:rPr lang="ko-KR" altLang="ko-KR" sz="2800"/>
              <a:t>심리 </a:t>
            </a:r>
            <a:r>
              <a:rPr lang="en-US" altLang="ko-KR" sz="2800" dirty="0" smtClean="0"/>
              <a:t> </a:t>
            </a:r>
            <a:br>
              <a:rPr lang="en-US" altLang="ko-KR" sz="2800" dirty="0" smtClean="0"/>
            </a:br>
            <a:r>
              <a:rPr lang="en-US" altLang="ko-KR" sz="2800" dirty="0" smtClean="0"/>
              <a:t>  </a:t>
            </a:r>
            <a:r>
              <a:rPr lang="ko-KR" altLang="ko-KR" sz="2800" smtClean="0"/>
              <a:t>매뉴얼에서 </a:t>
            </a:r>
            <a:r>
              <a:rPr lang="ko-KR" altLang="ko-KR" sz="2800" dirty="0"/>
              <a:t>증거조사 관련 요약</a:t>
            </a:r>
            <a:r>
              <a:rPr lang="en-US" altLang="ko-KR" sz="2800" dirty="0"/>
              <a:t>]</a:t>
            </a:r>
            <a:endParaRPr lang="ko-KR" altLang="ko-KR" sz="2800" dirty="0"/>
          </a:p>
        </p:txBody>
      </p:sp>
    </p:spTree>
    <p:extLst>
      <p:ext uri="{BB962C8B-B14F-4D97-AF65-F5344CB8AC3E}">
        <p14:creationId xmlns:p14="http://schemas.microsoft.com/office/powerpoint/2010/main" val="216306733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사용자 지정 4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20285C"/>
      </a:accent1>
      <a:accent2>
        <a:srgbClr val="2251A3"/>
      </a:accent2>
      <a:accent3>
        <a:srgbClr val="DBD9D6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1681</TotalTime>
  <Words>939</Words>
  <Application>Microsoft Office PowerPoint</Application>
  <PresentationFormat>화면 슬라이드 쇼(4:3)</PresentationFormat>
  <Paragraphs>79</Paragraphs>
  <Slides>16</Slides>
  <Notes>1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16</vt:i4>
      </vt:variant>
    </vt:vector>
  </HeadingPairs>
  <TitlesOfParts>
    <vt:vector size="17" baseType="lpstr">
      <vt:lpstr>Office 테마</vt:lpstr>
      <vt:lpstr>PowerPoint 프레젠테이션</vt:lpstr>
      <vt:lpstr>[개정 특허법 중 증거조사 관련 이슈]</vt:lpstr>
      <vt:lpstr>핵심 이슈</vt:lpstr>
      <vt:lpstr>[개정 특허법 중 증거조사 관련사항]</vt:lpstr>
      <vt:lpstr>1. 감정인에 대한 당사자의 설명 의무 도입 1</vt:lpstr>
      <vt:lpstr>2. 증거제출 명령 대상의 범위 확대 2</vt:lpstr>
      <vt:lpstr>2. 증거제출 명령 대상의 범위 확대 2</vt:lpstr>
      <vt:lpstr>3. 증거제출명령 불응에 대한 제재 규정 마련 3</vt:lpstr>
      <vt:lpstr> [2016. 3. 16.자 특허법원 침해소송 항소심 심리     매뉴얼에서 증거조사 관련 요약]</vt:lpstr>
      <vt:lpstr>1. 증거의 신청 및 채부</vt:lpstr>
      <vt:lpstr>2. 전문가증인</vt:lpstr>
      <vt:lpstr>3. 서류(자료)제출명령</vt:lpstr>
      <vt:lpstr>4. 감정</vt:lpstr>
      <vt:lpstr>5. 전문심리위원</vt:lpstr>
      <vt:lpstr>6. 손해액에 관한 주장 및 증거의 제출</vt:lpstr>
      <vt:lpstr>PowerPoint 프레젠테이션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한정윤</dc:creator>
  <cp:lastModifiedBy>Windows 사용자</cp:lastModifiedBy>
  <cp:revision>50</cp:revision>
  <dcterms:created xsi:type="dcterms:W3CDTF">2016-01-26T12:43:42Z</dcterms:created>
  <dcterms:modified xsi:type="dcterms:W3CDTF">2016-06-10T08:17:09Z</dcterms:modified>
</cp:coreProperties>
</file>