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960" r:id="rId3"/>
  </p:sldMasterIdLst>
  <p:notesMasterIdLst>
    <p:notesMasterId r:id="rId26"/>
  </p:notesMasterIdLst>
  <p:handoutMasterIdLst>
    <p:handoutMasterId r:id="rId27"/>
  </p:handoutMasterIdLst>
  <p:sldIdLst>
    <p:sldId id="584" r:id="rId4"/>
    <p:sldId id="257" r:id="rId5"/>
    <p:sldId id="565" r:id="rId6"/>
    <p:sldId id="259" r:id="rId7"/>
    <p:sldId id="566" r:id="rId8"/>
    <p:sldId id="568" r:id="rId9"/>
    <p:sldId id="573" r:id="rId10"/>
    <p:sldId id="569" r:id="rId11"/>
    <p:sldId id="574" r:id="rId12"/>
    <p:sldId id="583" r:id="rId13"/>
    <p:sldId id="582" r:id="rId14"/>
    <p:sldId id="570" r:id="rId15"/>
    <p:sldId id="575" r:id="rId16"/>
    <p:sldId id="571" r:id="rId17"/>
    <p:sldId id="576" r:id="rId18"/>
    <p:sldId id="579" r:id="rId19"/>
    <p:sldId id="581" r:id="rId20"/>
    <p:sldId id="578" r:id="rId21"/>
    <p:sldId id="580" r:id="rId22"/>
    <p:sldId id="572" r:id="rId23"/>
    <p:sldId id="577" r:id="rId24"/>
    <p:sldId id="279" r:id="rId25"/>
  </p:sldIdLst>
  <p:sldSz cx="9144000" cy="6858000" type="screen4x3"/>
  <p:notesSz cx="6742113" cy="98726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charset="-127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5F97"/>
    <a:srgbClr val="3333CC"/>
    <a:srgbClr val="5275D8"/>
    <a:srgbClr val="3E6FB2"/>
    <a:srgbClr val="F2F5F8"/>
    <a:srgbClr val="FAFBFC"/>
    <a:srgbClr val="EBEEF5"/>
    <a:srgbClr val="4377BD"/>
    <a:srgbClr val="1D6DCD"/>
    <a:srgbClr val="1F63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72" autoAdjust="0"/>
    <p:restoredTop sz="99510" autoAdjust="0"/>
  </p:normalViewPr>
  <p:slideViewPr>
    <p:cSldViewPr>
      <p:cViewPr>
        <p:scale>
          <a:sx n="100" d="100"/>
          <a:sy n="100" d="100"/>
        </p:scale>
        <p:origin x="-342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99B6F-39C5-40BB-B44B-7F2C0C3F9495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BB31A-6BF5-4284-A9E1-88C331E56FBC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57076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8086C9-08DA-4C9D-8FC4-DB90AB26D6D6}" type="datetimeFigureOut">
              <a:rPr lang="ko-KR" altLang="en-US" smtClean="0"/>
              <a:pPr/>
              <a:t>2016-06-13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39775"/>
            <a:ext cx="4935537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4212" y="4689515"/>
            <a:ext cx="539369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8971" y="9377316"/>
            <a:ext cx="2921582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AA1B9-DA7B-49E7-9914-EB2E1905B8C6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6870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13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14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20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21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22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6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7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8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9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10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11</a:t>
            </a:fld>
            <a:endParaRPr lang="ko-KR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AA1B9-DA7B-49E7-9914-EB2E1905B8C6}" type="slidenum">
              <a:rPr lang="ko-KR" altLang="en-US" smtClean="0"/>
              <a:pPr/>
              <a:t>12</a:t>
            </a:fld>
            <a:endParaRPr lang="ko-KR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hangeul.naver.com/font" TargetMode="Externa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r="10028" b="31259"/>
          <a:stretch>
            <a:fillRect/>
          </a:stretch>
        </p:blipFill>
        <p:spPr bwMode="auto">
          <a:xfrm>
            <a:off x="0" y="0"/>
            <a:ext cx="91440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B1AF3-3861-400D-8BD7-347594CFEDE7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E1D61-20F8-4F2F-8152-953932F6182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9C3C5-FF57-42E2-92F3-AD5223A5ABEE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8C47E-68CC-4F3E-B202-1C5655A5BD0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67A3-DCA8-4A94-979B-5E49687084A8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91A48-E5CA-43DE-A88C-C692AE8C224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 r="10028" b="15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C5D0B-11BB-4F9A-A017-ADEE7EB5BA46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F7E7C-CC3A-42E7-9ECE-381271476FA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43D446-9371-4ACE-B12E-40EDF63AF843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84C98-8A0A-491A-8310-2D17B915F9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C7C2AD-E326-47C7-B479-DD010899E978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B838F-DD28-43EF-AAB9-A5E906487A6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53B59B-957E-4C0A-8B0F-DDD0483FF711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154DA-57CC-401F-A219-E8749BDF79C6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424C6-7A28-4B60-AA24-4B37D5E31F8F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E344D-2733-44F8-8DB8-8BE7576D90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AD77C9-BDD4-4699-9B76-193CA0644B0D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9F36A-A5BB-43B3-9C64-6104504146C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E649A-AF06-4381-9995-61ECA5EDE161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CB2184-E1F9-4CDF-8986-87D00637701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A93ED-EECB-4CFB-8487-06EDDE974827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A7ED4-8D9C-4154-BB8E-F29E018E8CF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9DB7C-9609-4996-ABC6-5330E3AA70EB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ADE3B-68CE-4186-8481-58C402C9B3D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D0C91-9E06-4C2F-AE08-7A0B6D287B7F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878B7-EAE8-43F4-AA6F-5584F44B58E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5F57-6D5D-4EA8-8FB4-E9E0CE5DDA59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CAEF7-8243-4D1F-B662-C12373DB158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BFC29-F924-4E07-89C9-0C0FE7678662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3D2A3-36A9-4C27-87D8-478ADEDA799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26000" y="138700"/>
            <a:ext cx="8892000" cy="6602668"/>
          </a:xfrm>
          <a:prstGeom prst="rect">
            <a:avLst/>
          </a:prstGeom>
          <a:solidFill>
            <a:srgbClr val="FC5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dirty="0">
              <a:solidFill>
                <a:srgbClr val="F79646">
                  <a:lumMod val="75000"/>
                </a:srgbClr>
              </a:solidFill>
            </a:endParaRPr>
          </a:p>
        </p:txBody>
      </p:sp>
      <p:sp>
        <p:nvSpPr>
          <p:cNvPr id="11" name="부제목 2"/>
          <p:cNvSpPr txBox="1">
            <a:spLocks/>
          </p:cNvSpPr>
          <p:nvPr userDrawn="1"/>
        </p:nvSpPr>
        <p:spPr>
          <a:xfrm>
            <a:off x="323528" y="6381328"/>
            <a:ext cx="3024336" cy="2892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0" lang="ko-KR" altLang="en-US" sz="800" dirty="0" smtClean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rPr>
              <a:t>이 문서는 </a:t>
            </a:r>
            <a:r>
              <a:rPr kumimoji="0" lang="ko-KR" altLang="en-US" sz="800" dirty="0" err="1" smtClean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rPr>
              <a:t>나눔글꼴로</a:t>
            </a:r>
            <a:r>
              <a:rPr kumimoji="0" lang="ko-KR" altLang="en-US" sz="800" dirty="0" smtClean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rPr>
              <a:t> 작성되었습니다</a:t>
            </a:r>
            <a:r>
              <a:rPr kumimoji="0" lang="en-US" altLang="ko-KR" sz="800" dirty="0" smtClean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</a:rPr>
              <a:t>. </a:t>
            </a:r>
            <a:r>
              <a:rPr kumimoji="0" lang="ko-KR" altLang="en-US" sz="800" u="sng" dirty="0" smtClean="0">
                <a:solidFill>
                  <a:prstClr val="white"/>
                </a:solidFill>
                <a:latin typeface="나눔고딕" pitchFamily="50" charset="-127"/>
                <a:ea typeface="나눔고딕" pitchFamily="50" charset="-127"/>
                <a:hlinkClick r:id="rId2"/>
              </a:rPr>
              <a:t>설치하기</a:t>
            </a:r>
            <a:endParaRPr kumimoji="0" lang="ko-KR" altLang="en-US" sz="800" u="sng" dirty="0" smtClean="0">
              <a:solidFill>
                <a:prstClr val="white"/>
              </a:solidFill>
              <a:latin typeface="나눔고딕" pitchFamily="50" charset="-127"/>
              <a:ea typeface="나눔고딕" pitchFamily="50" charset="-127"/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7548" y="332656"/>
            <a:ext cx="6560716" cy="1512168"/>
          </a:xfrm>
        </p:spPr>
        <p:txBody>
          <a:bodyPr anchor="t">
            <a:normAutofit/>
          </a:bodyPr>
          <a:lstStyle>
            <a:lvl1pPr algn="l">
              <a:defRPr sz="4500" u="sng">
                <a:solidFill>
                  <a:schemeClr val="bg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12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6948264" y="332656"/>
            <a:ext cx="1951956" cy="690091"/>
          </a:xfrm>
        </p:spPr>
        <p:txBody>
          <a:bodyPr anchor="t">
            <a:normAutofit/>
          </a:bodyPr>
          <a:lstStyle>
            <a:lvl1pPr marL="0" indent="0" algn="r">
              <a:buNone/>
              <a:defRPr sz="1100" b="1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작성자</a:t>
            </a:r>
          </a:p>
        </p:txBody>
      </p:sp>
    </p:spTree>
    <p:extLst>
      <p:ext uri="{BB962C8B-B14F-4D97-AF65-F5344CB8AC3E}">
        <p14:creationId xmlns:p14="http://schemas.microsoft.com/office/powerpoint/2010/main" val="22824123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1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/>
          <p:cNvSpPr/>
          <p:nvPr userDrawn="1"/>
        </p:nvSpPr>
        <p:spPr>
          <a:xfrm>
            <a:off x="126000" y="126000"/>
            <a:ext cx="8892000" cy="66153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 hasCustomPrompt="1"/>
          </p:nvPr>
        </p:nvSpPr>
        <p:spPr>
          <a:xfrm>
            <a:off x="745232" y="116632"/>
            <a:ext cx="7571184" cy="854968"/>
          </a:xfrm>
        </p:spPr>
        <p:txBody>
          <a:bodyPr>
            <a:normAutofit/>
          </a:bodyPr>
          <a:lstStyle>
            <a:lvl1pPr algn="l">
              <a:defRPr sz="21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제목을 입력하십시오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339636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2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26000" y="126000"/>
            <a:ext cx="8892000" cy="66153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724128" y="260648"/>
            <a:ext cx="2962672" cy="1774800"/>
          </a:xfrm>
        </p:spPr>
        <p:txBody>
          <a:bodyPr anchor="b">
            <a:norm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6" name="텍스트 개체 틀 2"/>
          <p:cNvSpPr>
            <a:spLocks noGrp="1"/>
          </p:cNvSpPr>
          <p:nvPr>
            <p:ph type="body" idx="13" hasCustomPrompt="1"/>
          </p:nvPr>
        </p:nvSpPr>
        <p:spPr>
          <a:xfrm>
            <a:off x="5749528" y="2636911"/>
            <a:ext cx="2998936" cy="432049"/>
          </a:xfrm>
        </p:spPr>
        <p:txBody>
          <a:bodyPr anchor="ctr">
            <a:normAutofit/>
          </a:bodyPr>
          <a:lstStyle>
            <a:lvl1pPr marL="0" indent="0" algn="l">
              <a:buNone/>
              <a:defRPr sz="1600" b="1">
                <a:solidFill>
                  <a:schemeClr val="bg1"/>
                </a:solidFill>
                <a:latin typeface="나눔명조" pitchFamily="18" charset="-127"/>
                <a:ea typeface="나눔명조" pitchFamily="18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텍스트를 입력하십시오</a:t>
            </a:r>
          </a:p>
        </p:txBody>
      </p:sp>
    </p:spTree>
    <p:extLst>
      <p:ext uri="{BB962C8B-B14F-4D97-AF65-F5344CB8AC3E}">
        <p14:creationId xmlns:p14="http://schemas.microsoft.com/office/powerpoint/2010/main" val="27705025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126000" y="126000"/>
            <a:ext cx="8892000" cy="661536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0461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25999" y="126000"/>
            <a:ext cx="8901763" cy="661536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40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6598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978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BCF84-E4B4-49BC-9724-447814A9FB17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E2D17-67A4-4F0E-8920-0AFF0A7C777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126000" y="138700"/>
            <a:ext cx="8892000" cy="6602668"/>
          </a:xfrm>
          <a:prstGeom prst="rect">
            <a:avLst/>
          </a:prstGeom>
          <a:solidFill>
            <a:srgbClr val="FC5E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dirty="0">
              <a:solidFill>
                <a:srgbClr val="F7964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10978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69342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9156-D337-4AD4-B377-5FFD52A11C9C}" type="datetimeFigureOut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2016-06-13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8404-51C6-4B08-BD89-F174425806F8}" type="slidenum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16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9B0C9-7D25-4F80-8A0E-7ED1DF4C6883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3E256-3E25-425C-ADEF-499B035CAFB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F1D5D-6E6A-4C8D-818C-682B44BFFA45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3A2CA-D3C3-46FE-BD00-F0F72BF2D41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874A4-7073-483E-BFCB-8DF6149DDE2A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55D64-991A-4BDC-A621-01717A4363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A4EDE-DB8E-4BBF-9576-40C64CBDE362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E9DA7-4B23-401B-96B3-B73A486E34F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E7A17-2674-47FD-A898-9228DFAD598C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0942C-AE34-450F-B8DD-D5E6631F560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020BE-1E00-4E6D-9BC4-C317CFC1CFFF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DE6BB-D25B-47DD-9A00-1E96311040F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75" y="0"/>
            <a:ext cx="2143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000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 userDrawn="1"/>
        </p:nvSpPr>
        <p:spPr>
          <a:xfrm flipH="1">
            <a:off x="7000875" y="0"/>
            <a:ext cx="166688" cy="114300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1029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30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D74534-E2D2-4004-A243-4E17718667CA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963F243-7423-44FD-A7FA-9133EFD5581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75" y="0"/>
            <a:ext cx="2143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0008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직사각형 8"/>
          <p:cNvSpPr/>
          <p:nvPr userDrawn="1"/>
        </p:nvSpPr>
        <p:spPr>
          <a:xfrm flipH="1">
            <a:off x="7000875" y="0"/>
            <a:ext cx="166688" cy="1143000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/>
          </a:p>
        </p:txBody>
      </p:sp>
      <p:sp>
        <p:nvSpPr>
          <p:cNvPr id="2053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4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837032-5B7B-4FE9-BBA5-249FA5879CF6}" type="datetime1">
              <a:rPr lang="ko-KR" altLang="en-US" smtClean="0"/>
              <a:pPr>
                <a:defRPr/>
              </a:pPr>
              <a:t>2016-06-13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CDD3E45-AD10-49FC-A99A-7FE6A2A11FB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9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F28C9156-D337-4AD4-B377-5FFD52A11C9C}" type="datetimeFigureOut">
              <a:rPr kumimoji="0" lang="ko-KR" altLang="en-US" smtClean="0">
                <a:solidFill>
                  <a:prstClr val="black">
                    <a:tint val="75000"/>
                  </a:prstClr>
                </a:solidFill>
                <a:latin typeface="나눔명조"/>
                <a:ea typeface="나눔명조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2016-06-13</a:t>
            </a:fld>
            <a:endParaRPr kumimoji="0" lang="ko-KR" altLang="en-US">
              <a:solidFill>
                <a:prstClr val="black">
                  <a:tint val="75000"/>
                </a:prstClr>
              </a:solidFill>
              <a:latin typeface="나눔명조"/>
              <a:ea typeface="나눔명조"/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>
              <a:solidFill>
                <a:prstClr val="black">
                  <a:tint val="75000"/>
                </a:prstClr>
              </a:solidFill>
              <a:latin typeface="나눔명조"/>
              <a:ea typeface="나눔명조"/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98D8404-51C6-4B08-BD89-F174425806F8}" type="slidenum">
              <a:rPr kumimoji="0" lang="ko-KR" altLang="en-US" smtClean="0">
                <a:solidFill>
                  <a:prstClr val="black">
                    <a:tint val="75000"/>
                  </a:prstClr>
                </a:solidFill>
                <a:latin typeface="나눔명조"/>
                <a:ea typeface="나눔명조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ko-KR" altLang="en-US">
              <a:solidFill>
                <a:prstClr val="black">
                  <a:tint val="75000"/>
                </a:prstClr>
              </a:solidFill>
              <a:latin typeface="나눔명조"/>
              <a:ea typeface="나눔명조"/>
            </a:endParaRPr>
          </a:p>
        </p:txBody>
      </p:sp>
    </p:spTree>
    <p:extLst>
      <p:ext uri="{BB962C8B-B14F-4D97-AF65-F5344CB8AC3E}">
        <p14:creationId xmlns:p14="http://schemas.microsoft.com/office/powerpoint/2010/main" val="1003131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p:txStyles>
    <p:titleStyle>
      <a:lvl1pPr algn="ctr" defTabSz="914400" rtl="0" eaLnBrk="1" latinLnBrk="1" hangingPunct="1">
        <a:spcBef>
          <a:spcPct val="0"/>
        </a:spcBef>
        <a:buNone/>
        <a:defRPr sz="4500" kern="1200">
          <a:solidFill>
            <a:schemeClr val="tx1">
              <a:lumMod val="75000"/>
              <a:lumOff val="25000"/>
            </a:schemeClr>
          </a:solidFill>
          <a:latin typeface="나눔명조" pitchFamily="18" charset="-127"/>
          <a:ea typeface="나눔명조" pitchFamily="18" charset="-127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None/>
        <a:defRPr sz="2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None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None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44496" y="126000"/>
            <a:ext cx="8892000" cy="661536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dirty="0">
              <a:solidFill>
                <a:prstClr val="white"/>
              </a:solidFill>
            </a:endParaRPr>
          </a:p>
        </p:txBody>
      </p:sp>
      <p:pic>
        <p:nvPicPr>
          <p:cNvPr id="6" name="Picture 2" descr="C:\Users\user\Desktop\이름 없음21WWSEWDW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142852"/>
            <a:ext cx="2099906" cy="213402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11760" y="548680"/>
            <a:ext cx="61206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3700" dirty="0" smtClean="0">
                <a:solidFill>
                  <a:srgbClr val="4BACC6">
                    <a:lumMod val="20000"/>
                    <a:lumOff val="80000"/>
                  </a:srgbClr>
                </a:solidFill>
                <a:latin typeface="HY목각파임B" pitchFamily="18" charset="-127"/>
                <a:ea typeface="HY목각파임B" pitchFamily="18" charset="-127"/>
              </a:rPr>
              <a:t>특허법원  </a:t>
            </a:r>
            <a:r>
              <a:rPr kumimoji="0" lang="en-US" altLang="ko-KR" sz="3700" dirty="0" smtClean="0">
                <a:solidFill>
                  <a:srgbClr val="4BACC6">
                    <a:lumMod val="20000"/>
                    <a:lumOff val="80000"/>
                  </a:srgbClr>
                </a:solidFill>
                <a:latin typeface="HY목각파임B" pitchFamily="18" charset="-127"/>
                <a:ea typeface="HY목각파임B" pitchFamily="18" charset="-127"/>
              </a:rPr>
              <a:t>KIPLA</a:t>
            </a:r>
            <a:r>
              <a:rPr kumimoji="0" lang="ko-KR" altLang="en-US" sz="3700" dirty="0" smtClean="0">
                <a:solidFill>
                  <a:srgbClr val="4BACC6">
                    <a:lumMod val="20000"/>
                    <a:lumOff val="80000"/>
                  </a:srgbClr>
                </a:solidFill>
                <a:latin typeface="HY목각파임B" pitchFamily="18" charset="-127"/>
                <a:ea typeface="HY목각파임B" pitchFamily="18" charset="-127"/>
              </a:rPr>
              <a:t> </a:t>
            </a:r>
            <a:r>
              <a:rPr kumimoji="0" lang="ko-KR" altLang="en-US" sz="3700" dirty="0" err="1" smtClean="0">
                <a:solidFill>
                  <a:srgbClr val="4BACC6">
                    <a:lumMod val="20000"/>
                    <a:lumOff val="80000"/>
                  </a:srgbClr>
                </a:solidFill>
                <a:latin typeface="HY목각파임B" pitchFamily="18" charset="-127"/>
                <a:ea typeface="HY목각파임B" pitchFamily="18" charset="-127"/>
              </a:rPr>
              <a:t>컨퍼런스</a:t>
            </a:r>
            <a:endParaRPr kumimoji="0" lang="en-US" altLang="ko-KR" sz="3700" dirty="0" smtClean="0">
              <a:solidFill>
                <a:srgbClr val="4BACC6">
                  <a:lumMod val="20000"/>
                  <a:lumOff val="80000"/>
                </a:srgbClr>
              </a:solidFill>
              <a:latin typeface="HY목각파임B" pitchFamily="18" charset="-127"/>
              <a:ea typeface="HY목각파임B" pitchFamily="18" charset="-127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3700" dirty="0" smtClean="0">
                <a:solidFill>
                  <a:srgbClr val="4BACC6">
                    <a:lumMod val="20000"/>
                    <a:lumOff val="80000"/>
                  </a:srgbClr>
                </a:solidFill>
                <a:latin typeface="HY목각파임B" pitchFamily="18" charset="-127"/>
                <a:ea typeface="HY목각파임B" pitchFamily="18" charset="-127"/>
              </a:rPr>
              <a:t> 1st  Session</a:t>
            </a:r>
            <a:endParaRPr kumimoji="0" lang="ko-KR" altLang="en-US" sz="3700" dirty="0">
              <a:solidFill>
                <a:srgbClr val="4BACC6">
                  <a:lumMod val="20000"/>
                  <a:lumOff val="80000"/>
                </a:srgbClr>
              </a:solidFill>
              <a:latin typeface="HY목각파임B" pitchFamily="18" charset="-127"/>
              <a:ea typeface="HY목각파임B" pitchFamily="18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2928934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400" dirty="0" smtClean="0">
                <a:solidFill>
                  <a:prstClr val="white"/>
                </a:solidFill>
                <a:latin typeface="HY바다M" pitchFamily="18" charset="-127"/>
                <a:ea typeface="HY바다M" pitchFamily="18" charset="-127"/>
              </a:rPr>
              <a:t>          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주제 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: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침해소송의 심리방식</a:t>
            </a:r>
            <a:endParaRPr kumimoji="0" lang="en-US" altLang="ko-KR" sz="2400" dirty="0" smtClean="0">
              <a:solidFill>
                <a:prstClr val="white"/>
              </a:solidFill>
              <a:latin typeface="HY나무B" pitchFamily="18" charset="-127"/>
              <a:ea typeface="HY나무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400" dirty="0" smtClean="0">
              <a:solidFill>
                <a:prstClr val="white"/>
              </a:solidFill>
              <a:latin typeface="HY나무B" pitchFamily="18" charset="-127"/>
              <a:ea typeface="HY나무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         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사회 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: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김환수 수석부장판사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(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특허법원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en-US" altLang="ko-KR" sz="2400" dirty="0" smtClean="0">
              <a:solidFill>
                <a:prstClr val="white"/>
              </a:solidFill>
              <a:latin typeface="HY나무B" pitchFamily="18" charset="-127"/>
              <a:ea typeface="HY나무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         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주제발표 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: 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최종선 판사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(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특허법원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US" altLang="ko-KR" sz="2400" dirty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                         한동수 변호사(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KIPLA)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2400" dirty="0" smtClean="0">
              <a:solidFill>
                <a:prstClr val="white"/>
              </a:solidFill>
              <a:latin typeface="HY나무B" pitchFamily="18" charset="-127"/>
              <a:ea typeface="HY나무B" pitchFamily="18" charset="-127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          지정토론 </a:t>
            </a:r>
            <a:r>
              <a:rPr kumimoji="0" lang="en-US" altLang="ko-KR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: </a:t>
            </a:r>
            <a:r>
              <a:rPr kumimoji="0" lang="ko-KR" altLang="en-US" sz="2400" dirty="0" err="1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이응세</a:t>
            </a:r>
            <a:r>
              <a:rPr kumimoji="0" lang="ko-KR" altLang="en-US" sz="2400" dirty="0" smtClean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 </a:t>
            </a:r>
            <a:r>
              <a:rPr kumimoji="0" lang="ko-KR" altLang="en-US" sz="2400" dirty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변호사(</a:t>
            </a:r>
            <a:r>
              <a:rPr kumimoji="0" lang="en-US" altLang="ko-KR" sz="2400" dirty="0">
                <a:solidFill>
                  <a:prstClr val="white"/>
                </a:solidFill>
                <a:latin typeface="HY나무B" pitchFamily="18" charset="-127"/>
                <a:ea typeface="HY나무B" pitchFamily="18" charset="-127"/>
              </a:rPr>
              <a:t>KIPLA)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ko-KR" altLang="en-US" sz="2400" dirty="0" smtClean="0">
              <a:solidFill>
                <a:prstClr val="white"/>
              </a:solidFill>
              <a:latin typeface="HY나무B" pitchFamily="18" charset="-127"/>
              <a:ea typeface="HY나무B" pitchFamily="18" charset="-127"/>
            </a:endParaRPr>
          </a:p>
        </p:txBody>
      </p:sp>
      <p:pic>
        <p:nvPicPr>
          <p:cNvPr id="1028" name="Picture 4" descr="C:\Program Files\Microsoft Office\MEDIA\OFFICE12\Bullets\BD21298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5616" y="3068960"/>
            <a:ext cx="180000" cy="180000"/>
          </a:xfrm>
          <a:prstGeom prst="rect">
            <a:avLst/>
          </a:prstGeom>
          <a:noFill/>
        </p:spPr>
      </p:pic>
      <p:pic>
        <p:nvPicPr>
          <p:cNvPr id="12" name="Picture 4" descr="C:\Program Files\Microsoft Office\MEDIA\OFFICE12\Bullets\BD21298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5616" y="3789040"/>
            <a:ext cx="180000" cy="180000"/>
          </a:xfrm>
          <a:prstGeom prst="rect">
            <a:avLst/>
          </a:prstGeom>
          <a:noFill/>
        </p:spPr>
      </p:pic>
      <p:pic>
        <p:nvPicPr>
          <p:cNvPr id="14" name="Picture 4" descr="C:\Program Files\Microsoft Office\MEDIA\OFFICE12\Bullets\BD21298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5616" y="4509120"/>
            <a:ext cx="180000" cy="180000"/>
          </a:xfrm>
          <a:prstGeom prst="rect">
            <a:avLst/>
          </a:prstGeom>
          <a:noFill/>
        </p:spPr>
      </p:pic>
      <p:pic>
        <p:nvPicPr>
          <p:cNvPr id="15" name="Picture 4" descr="C:\Program Files\Microsoft Office\MEDIA\OFFICE12\Bullets\BD21298_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7624" y="6021288"/>
            <a:ext cx="180000" cy="18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3489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4.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침해 심리과정에서의 법관의 심증 개시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852936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2400" dirty="0" smtClean="0"/>
              <a:t>침해소송의 심리과정에서 법관의 심증개시의 필요성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그 시기와 방법 및 정도에 관한 의견</a:t>
            </a:r>
            <a:endParaRPr lang="ko-KR" altLang="en-US" sz="24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4.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침해 심리과정에서의 법관의 심증 개시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564904"/>
            <a:ext cx="741682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500" b="1" dirty="0" smtClean="0">
                <a:latin typeface="맑은 고딕"/>
                <a:ea typeface="맑은 고딕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500" b="1" dirty="0" smtClean="0"/>
              <a:t> </a:t>
            </a:r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심증개시는 당사자의 변론을 집중시킴으로써 효율적인 심리를 가능하게 하는데 큰 의미가 있으므로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사안에 따라 적절한 심증개시가 필요함</a:t>
            </a:r>
            <a:endParaRPr lang="en-US" altLang="ko-KR" sz="1500" dirty="0" smtClean="0"/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심증개시는 어떤 결론을 제시하는데 의미를 두기보다 주장입증을 집중시키고 촉구하는데 의미를 부여하는 게 좋다고 생각함</a:t>
            </a:r>
            <a:endParaRPr lang="en-US" altLang="ko-KR" sz="1500" dirty="0" smtClean="0"/>
          </a:p>
          <a:p>
            <a:pPr algn="just"/>
            <a:endParaRPr lang="en-US" altLang="ko-KR" sz="1500" dirty="0" smtClean="0"/>
          </a:p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법원의 잠정적 견해 표방 전 변론의 개개 중요한 국면에서 변증법적인 석명과 변론을 통하여 당사자에게 필요한 주장과 입증기회 부여</a:t>
            </a:r>
            <a:endParaRPr lang="en-US" altLang="ko-KR" sz="1500" dirty="0" smtClean="0"/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기술과 </a:t>
            </a:r>
            <a:r>
              <a:rPr lang="ko-KR" altLang="en-US" sz="1500" dirty="0" err="1" smtClean="0"/>
              <a:t>청구항에</a:t>
            </a:r>
            <a:r>
              <a:rPr lang="ko-KR" altLang="en-US" sz="1500" dirty="0" smtClean="0"/>
              <a:t> 대한 법관의 이해 정도 및 석명 사항을 개방적이고 유연한 방식으로 적절히 개시하여 정확한 판단을 도출해가려는 관심과 배려가 필요함</a:t>
            </a:r>
            <a:endParaRPr lang="en-US" altLang="ko-KR" sz="1500" dirty="0" smtClean="0"/>
          </a:p>
          <a:p>
            <a:pPr algn="just"/>
            <a:endParaRPr lang="en-US" altLang="ko-KR" sz="1500" dirty="0" smtClean="0"/>
          </a:p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buFontTx/>
              <a:buChar char="-"/>
            </a:pPr>
            <a:r>
              <a:rPr lang="ko-KR" altLang="en-US" sz="1500" dirty="0" smtClean="0">
                <a:latin typeface="굴림" pitchFamily="50" charset="-127"/>
                <a:ea typeface="굴림" pitchFamily="50" charset="-127"/>
              </a:rPr>
              <a:t>재판부가 당사자에게 당사자의 주장 및 기술에 대한 이해를 개방적인 형태로 제시하거나 석명하여 당사자들로 하여금 적절한 변론기회를 가지게 하고 쟁점에 집중하게 하는 것이 필요하고 바람직하다고 생각함</a:t>
            </a:r>
            <a:r>
              <a:rPr lang="en-US" altLang="ko-KR" sz="1500" dirty="0" smtClean="0">
                <a:latin typeface="굴림" pitchFamily="50" charset="-127"/>
                <a:ea typeface="굴림" pitchFamily="50" charset="-127"/>
              </a:rPr>
              <a:t>.</a:t>
            </a:r>
          </a:p>
          <a:p>
            <a:pPr algn="just">
              <a:buFontTx/>
              <a:buChar char="-"/>
            </a:pPr>
            <a:r>
              <a:rPr lang="en-US" altLang="ko-KR" sz="15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500" dirty="0" smtClean="0">
                <a:latin typeface="굴림" pitchFamily="50" charset="-127"/>
                <a:ea typeface="굴림" pitchFamily="50" charset="-127"/>
              </a:rPr>
              <a:t>결론 관련 심증은 필요 최소한의 범위 내에서만 함이 바람직함</a:t>
            </a:r>
            <a:endParaRPr lang="ko-KR" altLang="en-US" sz="15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1.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추가 또는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12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852936"/>
            <a:ext cx="7416824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200" b="1" dirty="0" smtClean="0">
                <a:latin typeface="맑은 고딕"/>
                <a:ea typeface="맑은 고딕"/>
              </a:rPr>
              <a:t>○ </a:t>
            </a:r>
            <a:r>
              <a:rPr lang="ko-KR" altLang="en-US" sz="2200" b="1" dirty="0" smtClean="0"/>
              <a:t>당사자의 주장</a:t>
            </a:r>
            <a:endParaRPr lang="en-US" altLang="ko-KR" sz="2200" b="1" dirty="0" smtClean="0"/>
          </a:p>
          <a:p>
            <a:pPr algn="just"/>
            <a:r>
              <a:rPr lang="en-US" altLang="ko-KR" sz="2200" dirty="0" smtClean="0"/>
              <a:t>- </a:t>
            </a:r>
            <a:r>
              <a:rPr lang="ko-KR" altLang="en-US" sz="2200" dirty="0" smtClean="0"/>
              <a:t>특허발명 제</a:t>
            </a:r>
            <a:r>
              <a:rPr lang="en-US" altLang="ko-KR" sz="2200" dirty="0" smtClean="0"/>
              <a:t>1</a:t>
            </a:r>
            <a:r>
              <a:rPr lang="ko-KR" altLang="en-US" sz="2200" dirty="0" smtClean="0"/>
              <a:t>항</a:t>
            </a:r>
            <a:r>
              <a:rPr lang="ko-KR" altLang="en-US" sz="2200" dirty="0" smtClean="0">
                <a:latin typeface="맑은 고딕"/>
                <a:ea typeface="맑은 고딕"/>
              </a:rPr>
              <a:t>⇒</a:t>
            </a:r>
            <a:r>
              <a:rPr lang="en-US" altLang="ko-KR" sz="2200" dirty="0" smtClean="0"/>
              <a:t> </a:t>
            </a:r>
            <a:r>
              <a:rPr lang="ko-KR" altLang="en-US" sz="2200" dirty="0" smtClean="0"/>
              <a:t>선행발명 </a:t>
            </a:r>
            <a:r>
              <a:rPr lang="en-US" altLang="ko-KR" sz="2200" dirty="0" smtClean="0"/>
              <a:t>1</a:t>
            </a:r>
            <a:r>
              <a:rPr lang="ko-KR" altLang="en-US" sz="2200" dirty="0" smtClean="0"/>
              <a:t>에 의하여 진보성이 부정</a:t>
            </a:r>
            <a:endParaRPr lang="en-US" altLang="ko-KR" sz="2200" dirty="0" smtClean="0"/>
          </a:p>
          <a:p>
            <a:pPr algn="just">
              <a:buFontTx/>
              <a:buChar char="-"/>
            </a:pPr>
            <a:r>
              <a:rPr lang="ko-KR" altLang="en-US" sz="2200" dirty="0" smtClean="0"/>
              <a:t> 특허발명 제</a:t>
            </a:r>
            <a:r>
              <a:rPr lang="en-US" altLang="ko-KR" sz="2200" dirty="0" smtClean="0"/>
              <a:t>2</a:t>
            </a:r>
            <a:r>
              <a:rPr lang="ko-KR" altLang="en-US" sz="2200" dirty="0" smtClean="0"/>
              <a:t>항</a:t>
            </a:r>
            <a:r>
              <a:rPr lang="en-US" altLang="ko-KR" sz="2200" dirty="0" smtClean="0">
                <a:latin typeface="맑은 고딕"/>
                <a:ea typeface="맑은 고딕"/>
              </a:rPr>
              <a:t>⇒</a:t>
            </a:r>
            <a:r>
              <a:rPr lang="ko-KR" altLang="en-US" sz="2200" dirty="0" smtClean="0"/>
              <a:t> 선행발명 </a:t>
            </a:r>
            <a:r>
              <a:rPr lang="en-US" altLang="ko-KR" sz="2200" dirty="0" smtClean="0"/>
              <a:t>2</a:t>
            </a:r>
            <a:r>
              <a:rPr lang="ko-KR" altLang="en-US" sz="2200" dirty="0" smtClean="0"/>
              <a:t>에 의하여 진보성이 부정</a:t>
            </a:r>
            <a:endParaRPr lang="en-US" altLang="ko-KR" sz="2200" dirty="0" smtClean="0"/>
          </a:p>
          <a:p>
            <a:pPr algn="just"/>
            <a:endParaRPr lang="en-US" altLang="ko-KR" sz="2200" dirty="0" smtClean="0"/>
          </a:p>
          <a:p>
            <a:pPr algn="just"/>
            <a:r>
              <a:rPr lang="ko-KR" altLang="en-US" sz="2400" dirty="0" smtClean="0">
                <a:latin typeface="맑은 고딕"/>
                <a:ea typeface="맑은 고딕"/>
              </a:rPr>
              <a:t>○ </a:t>
            </a:r>
            <a:r>
              <a:rPr lang="ko-KR" altLang="en-US" sz="2400" dirty="0" smtClean="0"/>
              <a:t>법원의 판단 또는 석명</a:t>
            </a:r>
            <a:endParaRPr lang="en-US" altLang="ko-KR" sz="2400" dirty="0" smtClean="0"/>
          </a:p>
          <a:p>
            <a:pPr algn="just"/>
            <a:r>
              <a:rPr lang="ko-KR" altLang="en-US" sz="2200" dirty="0" smtClean="0"/>
              <a:t>특허발명 제</a:t>
            </a:r>
            <a:r>
              <a:rPr lang="en-US" altLang="ko-KR" sz="2200" dirty="0" smtClean="0"/>
              <a:t>1</a:t>
            </a:r>
            <a:r>
              <a:rPr lang="ko-KR" altLang="en-US" sz="2200" dirty="0" smtClean="0"/>
              <a:t>항</a:t>
            </a:r>
            <a:r>
              <a:rPr lang="en-US" altLang="ko-KR" sz="2200" dirty="0" smtClean="0"/>
              <a:t> </a:t>
            </a:r>
          </a:p>
          <a:p>
            <a:pPr algn="just"/>
            <a:r>
              <a:rPr lang="ko-KR" altLang="en-US" sz="2200" dirty="0" smtClean="0">
                <a:latin typeface="맑은 고딕"/>
                <a:ea typeface="맑은 고딕"/>
              </a:rPr>
              <a:t>⇒ </a:t>
            </a:r>
            <a:r>
              <a:rPr lang="ko-KR" altLang="en-US" sz="2200" dirty="0" smtClean="0"/>
              <a:t>선행발명 </a:t>
            </a:r>
            <a:r>
              <a:rPr lang="en-US" altLang="ko-KR" sz="2200" dirty="0" smtClean="0"/>
              <a:t>1, 2</a:t>
            </a:r>
            <a:r>
              <a:rPr lang="ko-KR" altLang="en-US" sz="2200" dirty="0" smtClean="0"/>
              <a:t>의 결합에 의하여 진보성이 부정</a:t>
            </a:r>
            <a:endParaRPr lang="en-US" altLang="ko-KR" sz="2200" dirty="0" smtClean="0"/>
          </a:p>
          <a:p>
            <a:pPr algn="just"/>
            <a:r>
              <a:rPr lang="ko-KR" altLang="en-US" sz="2200" dirty="0" smtClean="0">
                <a:latin typeface="맑은 고딕"/>
                <a:ea typeface="맑은 고딕"/>
              </a:rPr>
              <a:t>⇒ </a:t>
            </a:r>
            <a:r>
              <a:rPr lang="ko-KR" altLang="en-US" sz="2200" dirty="0" smtClean="0"/>
              <a:t>선행발명 </a:t>
            </a:r>
            <a:r>
              <a:rPr lang="en-US" altLang="ko-KR" sz="2200" dirty="0" smtClean="0"/>
              <a:t>2</a:t>
            </a:r>
            <a:r>
              <a:rPr lang="ko-KR" altLang="en-US" sz="2200" dirty="0" smtClean="0"/>
              <a:t>에 의하여 진보성이 부정</a:t>
            </a:r>
            <a:endParaRPr lang="en-US" altLang="ko-KR" sz="2200" dirty="0" smtClean="0"/>
          </a:p>
          <a:p>
            <a:pPr algn="just"/>
            <a:endParaRPr lang="en-US" altLang="ko-KR" sz="2200" dirty="0" smtClean="0"/>
          </a:p>
          <a:p>
            <a:pPr algn="just"/>
            <a:r>
              <a:rPr lang="ko-KR" altLang="ko-KR" sz="2200" dirty="0" smtClean="0"/>
              <a:t>☞</a:t>
            </a:r>
            <a:r>
              <a:rPr lang="en-US" altLang="ko-KR" sz="2200" dirty="0" smtClean="0"/>
              <a:t> </a:t>
            </a:r>
            <a:r>
              <a:rPr lang="ko-KR" altLang="en-US" sz="2200" dirty="0" smtClean="0"/>
              <a:t>변론주의 위반</a:t>
            </a:r>
            <a:r>
              <a:rPr lang="en-US" altLang="ko-KR" sz="2200" dirty="0" smtClean="0"/>
              <a:t>?</a:t>
            </a:r>
            <a:endParaRPr lang="ko-KR" altLang="en-US" sz="22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1.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추가 또는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13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buFontTx/>
              <a:buChar char="-"/>
            </a:pPr>
            <a:r>
              <a:rPr lang="ko-KR" altLang="en-US" sz="1600" dirty="0" smtClean="0"/>
              <a:t> 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항을 선행발명 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변론주의 위배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선행발명 </a:t>
            </a:r>
            <a:r>
              <a:rPr lang="en-US" altLang="ko-KR" sz="1600" dirty="0" smtClean="0"/>
              <a:t>1, 2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소극적 석명으로 허용될 수 있음</a:t>
            </a:r>
            <a:endParaRPr lang="en-US" altLang="ko-KR" sz="1600" dirty="0" smtClean="0"/>
          </a:p>
          <a:p>
            <a:pPr algn="just"/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600" b="1" dirty="0" smtClean="0">
                <a:latin typeface="맑은 고딕"/>
                <a:ea typeface="맑은 고딕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600" b="1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sz="1600" dirty="0" smtClean="0"/>
              <a:t> 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항을 선행발명 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변론주의 위배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선행발명 </a:t>
            </a:r>
            <a:r>
              <a:rPr lang="en-US" altLang="ko-KR" sz="1600" dirty="0" smtClean="0"/>
              <a:t>1, 2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변론주의 위배 소지 적지만 </a:t>
            </a:r>
            <a:r>
              <a:rPr lang="ko-KR" altLang="en-US" sz="1600" dirty="0" err="1" smtClean="0"/>
              <a:t>석명권을</a:t>
            </a:r>
            <a:r>
              <a:rPr lang="ko-KR" altLang="en-US" sz="1600" dirty="0" smtClean="0"/>
              <a:t> 행사하여 쟁점을 명확히 할 필요가 있음</a:t>
            </a:r>
            <a:endParaRPr lang="en-US" altLang="ko-KR" sz="1600" dirty="0" smtClean="0"/>
          </a:p>
          <a:p>
            <a:pPr algn="just"/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buFontTx/>
              <a:buChar char="-"/>
            </a:pPr>
            <a:r>
              <a:rPr lang="ko-KR" altLang="en-US" sz="1600" dirty="0" smtClean="0"/>
              <a:t> 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항을 선행발명 </a:t>
            </a:r>
            <a:r>
              <a:rPr lang="en-US" altLang="ko-KR" sz="1600" dirty="0" smtClean="0"/>
              <a:t>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</a:t>
            </a:r>
            <a:r>
              <a:rPr lang="ko-KR" altLang="en-US" sz="1600" dirty="0" smtClean="0"/>
              <a:t> 변론주의 위배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특허발명 제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항 선행발명 </a:t>
            </a:r>
            <a:r>
              <a:rPr lang="en-US" altLang="ko-KR" sz="1600" dirty="0" smtClean="0"/>
              <a:t>1, 2</a:t>
            </a:r>
            <a:r>
              <a:rPr lang="ko-KR" altLang="en-US" sz="1600" dirty="0" smtClean="0"/>
              <a:t>에 의하여 진보성 부정</a:t>
            </a:r>
            <a:r>
              <a:rPr lang="en-US" altLang="ko-KR" sz="1600" dirty="0" smtClean="0"/>
              <a:t>: </a:t>
            </a:r>
            <a:r>
              <a:rPr lang="ko-KR" altLang="en-US" sz="1600" dirty="0" smtClean="0"/>
              <a:t>변론주의 위배 가능성 있음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다만 당사자가 실질적으로 그러한 주장을 했다고 볼만 한 사정이 있으면 석명 가능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79882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14</a:t>
            </a:fld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755576" y="2708920"/>
            <a:ext cx="741682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400" dirty="0" smtClean="0">
                <a:latin typeface="맑은 고딕"/>
                <a:ea typeface="맑은 고딕"/>
              </a:rPr>
              <a:t>① 결합방식 변경</a:t>
            </a:r>
            <a:r>
              <a:rPr lang="en-US" altLang="ko-KR" sz="2400" dirty="0" smtClean="0">
                <a:latin typeface="맑은 고딕"/>
                <a:ea typeface="맑은 고딕"/>
              </a:rPr>
              <a:t>(</a:t>
            </a:r>
            <a:r>
              <a:rPr lang="ko-KR" altLang="en-US" sz="2400" dirty="0" smtClean="0">
                <a:latin typeface="맑은 고딕"/>
                <a:ea typeface="맑은 고딕"/>
              </a:rPr>
              <a:t>특허발명 </a:t>
            </a:r>
            <a:r>
              <a:rPr lang="en-US" altLang="ko-KR" sz="2400" b="1" dirty="0" err="1" smtClean="0"/>
              <a:t>a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b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c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d</a:t>
            </a:r>
            <a:r>
              <a:rPr lang="en-US" altLang="ko-KR" sz="2400" b="1" dirty="0" smtClean="0"/>
              <a:t>)</a:t>
            </a:r>
            <a:endParaRPr lang="en-US" altLang="ko-KR" sz="2400" dirty="0" smtClean="0"/>
          </a:p>
          <a:p>
            <a:pPr algn="just">
              <a:buFontTx/>
              <a:buChar char="-"/>
            </a:pPr>
            <a:endParaRPr lang="en-US" altLang="ko-KR" sz="2400" dirty="0" smtClean="0"/>
          </a:p>
          <a:p>
            <a:pPr algn="just">
              <a:buFontTx/>
              <a:buChar char="-"/>
            </a:pPr>
            <a:r>
              <a:rPr lang="ko-KR" altLang="en-US" sz="2400" dirty="0" smtClean="0"/>
              <a:t> 당사자의 주장</a:t>
            </a:r>
            <a:r>
              <a:rPr lang="en-US" altLang="ko-KR" sz="2400" dirty="0" smtClean="0"/>
              <a:t> </a:t>
            </a:r>
          </a:p>
          <a:p>
            <a:pPr algn="just"/>
            <a:r>
              <a:rPr lang="ko-KR" altLang="en-US" sz="2400" dirty="0" smtClean="0"/>
              <a:t>선행발명 </a:t>
            </a:r>
            <a:r>
              <a:rPr lang="en-US" altLang="ko-KR" sz="2400" dirty="0" smtClean="0"/>
              <a:t>1(</a:t>
            </a:r>
            <a:r>
              <a:rPr lang="en-US" altLang="ko-KR" sz="2400" b="1" dirty="0" err="1" smtClean="0"/>
              <a:t>a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b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c</a:t>
            </a:r>
            <a:r>
              <a:rPr lang="en-US" altLang="ko-KR" sz="2400" dirty="0" err="1" smtClean="0"/>
              <a:t>+e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에</a:t>
            </a:r>
            <a:r>
              <a:rPr lang="en-US" altLang="ko-KR" sz="2400" b="1" dirty="0" smtClean="0"/>
              <a:t> </a:t>
            </a:r>
            <a:r>
              <a:rPr lang="ko-KR" altLang="en-US" sz="2400" dirty="0" smtClean="0"/>
              <a:t> 선행발명 </a:t>
            </a:r>
            <a:r>
              <a:rPr lang="en-US" altLang="ko-KR" sz="2400" dirty="0" smtClean="0"/>
              <a:t>2(</a:t>
            </a:r>
            <a:r>
              <a:rPr lang="en-US" altLang="ko-KR" sz="2400" dirty="0" err="1" smtClean="0"/>
              <a:t>b+c+</a:t>
            </a:r>
            <a:r>
              <a:rPr lang="en-US" altLang="ko-KR" sz="2400" b="1" dirty="0" err="1" smtClean="0"/>
              <a:t>d</a:t>
            </a:r>
            <a:r>
              <a:rPr lang="en-US" altLang="ko-KR" sz="2400" dirty="0" err="1" smtClean="0"/>
              <a:t>+f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의 </a:t>
            </a:r>
            <a:r>
              <a:rPr lang="en-US" altLang="ko-KR" sz="2400" b="1" dirty="0" smtClean="0"/>
              <a:t>d</a:t>
            </a:r>
            <a:r>
              <a:rPr lang="ko-KR" altLang="en-US" sz="2400" dirty="0" smtClean="0"/>
              <a:t>를 결합</a:t>
            </a:r>
            <a:endParaRPr lang="en-US" altLang="ko-KR" sz="2400" dirty="0" smtClean="0"/>
          </a:p>
          <a:p>
            <a:pPr algn="just">
              <a:buFontTx/>
              <a:buChar char="-"/>
            </a:pPr>
            <a:endParaRPr lang="en-US" altLang="ko-KR" sz="2400" dirty="0" smtClean="0"/>
          </a:p>
          <a:p>
            <a:pPr algn="just">
              <a:buFontTx/>
              <a:buChar char="-"/>
            </a:pPr>
            <a:r>
              <a:rPr lang="ko-KR" altLang="en-US" sz="2400" dirty="0" smtClean="0"/>
              <a:t> 법원의 판단 또는 석명</a:t>
            </a:r>
            <a:endParaRPr lang="en-US" altLang="ko-KR" sz="2400" dirty="0" smtClean="0"/>
          </a:p>
          <a:p>
            <a:pPr algn="just"/>
            <a:r>
              <a:rPr lang="ko-KR" altLang="en-US" sz="2400" dirty="0" smtClean="0"/>
              <a:t>선행발명 </a:t>
            </a:r>
            <a:r>
              <a:rPr lang="en-US" altLang="ko-KR" sz="2400" dirty="0" smtClean="0"/>
              <a:t>2(</a:t>
            </a:r>
            <a:r>
              <a:rPr lang="en-US" altLang="ko-KR" sz="2400" b="1" dirty="0" err="1" smtClean="0"/>
              <a:t>b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c</a:t>
            </a:r>
            <a:r>
              <a:rPr lang="en-US" altLang="ko-KR" sz="2400" dirty="0" err="1" smtClean="0"/>
              <a:t>+</a:t>
            </a:r>
            <a:r>
              <a:rPr lang="en-US" altLang="ko-KR" sz="2400" b="1" dirty="0" err="1" smtClean="0"/>
              <a:t>d</a:t>
            </a:r>
            <a:r>
              <a:rPr lang="en-US" altLang="ko-KR" sz="2400" dirty="0" err="1" smtClean="0"/>
              <a:t>+f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에 선행발명 </a:t>
            </a:r>
            <a:r>
              <a:rPr lang="en-US" altLang="ko-KR" sz="2400" dirty="0" smtClean="0"/>
              <a:t>1(</a:t>
            </a:r>
            <a:r>
              <a:rPr lang="en-US" altLang="ko-KR" sz="2400" b="1" dirty="0" err="1" smtClean="0"/>
              <a:t>a</a:t>
            </a:r>
            <a:r>
              <a:rPr lang="en-US" altLang="ko-KR" sz="2400" dirty="0" err="1" smtClean="0"/>
              <a:t>+b+c+e</a:t>
            </a:r>
            <a:r>
              <a:rPr lang="en-US" altLang="ko-KR" sz="2400" dirty="0" smtClean="0"/>
              <a:t>)</a:t>
            </a:r>
            <a:r>
              <a:rPr lang="ko-KR" altLang="en-US" sz="2400" dirty="0" smtClean="0"/>
              <a:t>의 </a:t>
            </a:r>
            <a:r>
              <a:rPr lang="en-US" altLang="ko-KR" sz="2400" b="1" dirty="0" smtClean="0"/>
              <a:t>a</a:t>
            </a:r>
            <a:r>
              <a:rPr lang="ko-KR" altLang="en-US" sz="2400" dirty="0" smtClean="0"/>
              <a:t>를 결합</a:t>
            </a:r>
            <a:endParaRPr lang="en-US" altLang="ko-KR" sz="2400" dirty="0" smtClean="0"/>
          </a:p>
          <a:p>
            <a:pPr algn="just"/>
            <a:endParaRPr lang="en-US" altLang="ko-KR" sz="2200" dirty="0" smtClean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15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7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7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7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700" dirty="0" smtClean="0">
                <a:latin typeface="굴림" pitchFamily="50" charset="-127"/>
                <a:ea typeface="굴림" pitchFamily="50" charset="-127"/>
              </a:rPr>
              <a:t>① 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원칙적으로 변론주의에 반하나</a:t>
            </a:r>
            <a:r>
              <a:rPr lang="en-US" altLang="ko-KR" sz="17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적절한 석명을 통하여 변론주의 위반 소지를 제거하는 것이 바람직하고</a:t>
            </a:r>
            <a:r>
              <a:rPr lang="en-US" altLang="ko-KR" sz="17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통상은 그러한 석명이 가능하다고 보는 것이 사안의 실질에 부합함</a:t>
            </a:r>
            <a:endParaRPr lang="en-US" altLang="ko-KR" sz="1700" dirty="0" smtClean="0"/>
          </a:p>
          <a:p>
            <a:pPr algn="just"/>
            <a:endParaRPr lang="en-US" altLang="ko-KR" sz="1700" dirty="0" smtClean="0"/>
          </a:p>
          <a:p>
            <a:pPr algn="just"/>
            <a:r>
              <a:rPr lang="ko-KR" altLang="en-US" sz="17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7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700" b="1" dirty="0" smtClean="0">
                <a:latin typeface="맑은 고딕"/>
                <a:ea typeface="맑은 고딕"/>
              </a:rPr>
              <a:t> </a:t>
            </a:r>
            <a:r>
              <a:rPr lang="ko-KR" altLang="en-US" sz="17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700" b="1" dirty="0" smtClean="0"/>
              <a:t> </a:t>
            </a:r>
          </a:p>
          <a:p>
            <a:pPr algn="just"/>
            <a:r>
              <a:rPr lang="en-US" altLang="ko-KR" sz="1700" dirty="0" smtClean="0">
                <a:latin typeface="맑은 고딕"/>
                <a:ea typeface="맑은 고딕"/>
              </a:rPr>
              <a:t>①</a:t>
            </a:r>
            <a:r>
              <a:rPr lang="ko-KR" altLang="en-US" sz="1700" dirty="0" smtClean="0"/>
              <a:t> 선행발명의 요소 </a:t>
            </a:r>
            <a:r>
              <a:rPr lang="en-US" altLang="ko-KR" sz="1700" dirty="0" smtClean="0"/>
              <a:t>a, b, c, d, e </a:t>
            </a:r>
            <a:r>
              <a:rPr lang="ko-KR" altLang="en-US" sz="1700" dirty="0" smtClean="0"/>
              <a:t>모두 현출되어 당사자의 주장과 다른 방식으로 결합해도 변론주의 위배는 아니나</a:t>
            </a:r>
            <a:r>
              <a:rPr lang="en-US" altLang="ko-KR" sz="1700" dirty="0" smtClean="0"/>
              <a:t>, </a:t>
            </a:r>
            <a:r>
              <a:rPr lang="ko-KR" altLang="en-US" sz="1700" dirty="0" smtClean="0"/>
              <a:t>그러한 경우에도 석명을 하는 것이 적절함</a:t>
            </a:r>
            <a:endParaRPr lang="en-US" altLang="ko-KR" sz="1700" dirty="0" smtClean="0"/>
          </a:p>
          <a:p>
            <a:pPr algn="just"/>
            <a:endParaRPr lang="en-US" altLang="ko-KR" sz="1700" b="1" dirty="0" smtClean="0">
              <a:latin typeface="맑은 고딕"/>
              <a:ea typeface="맑은 고딕"/>
            </a:endParaRPr>
          </a:p>
          <a:p>
            <a:pPr algn="just"/>
            <a:r>
              <a:rPr lang="ko-KR" altLang="en-US" sz="17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7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7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700" dirty="0" smtClean="0">
                <a:latin typeface="맑은 고딕"/>
                <a:ea typeface="맑은 고딕"/>
              </a:rPr>
              <a:t>① </a:t>
            </a:r>
            <a:r>
              <a:rPr lang="ko-KR" altLang="en-US" sz="1700" dirty="0" err="1" smtClean="0">
                <a:latin typeface="굴림" pitchFamily="50" charset="-127"/>
                <a:ea typeface="굴림" pitchFamily="50" charset="-127"/>
              </a:rPr>
              <a:t>주선행발명을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 달리하는 것은 다른 공격방어방법이므로 원칙적으로 변론주의 위배이고</a:t>
            </a:r>
            <a:r>
              <a:rPr lang="en-US" altLang="ko-KR" sz="1700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석명도 할 수 없으나</a:t>
            </a:r>
            <a:r>
              <a:rPr lang="en-US" altLang="ko-KR" sz="1700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sz="1700" dirty="0" smtClean="0">
                <a:latin typeface="굴림" pitchFamily="50" charset="-127"/>
                <a:ea typeface="굴림" pitchFamily="50" charset="-127"/>
              </a:rPr>
              <a:t>당사자의 주장에 내포되어 있다고 볼 수 있는 경우에는 석명이 가능함</a:t>
            </a:r>
            <a:endParaRPr lang="ko-KR" altLang="en-US" sz="1700" b="1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79882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16</a:t>
            </a:fld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755576" y="2708920"/>
            <a:ext cx="74168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400" dirty="0" smtClean="0">
                <a:latin typeface="맑은 고딕"/>
                <a:ea typeface="맑은 고딕"/>
              </a:rPr>
              <a:t>② 장해요소의 직권 판단</a:t>
            </a:r>
            <a:endParaRPr lang="en-US" altLang="ko-KR" sz="2400" dirty="0" smtClean="0">
              <a:latin typeface="맑은 고딕"/>
              <a:ea typeface="맑은 고딕"/>
            </a:endParaRPr>
          </a:p>
          <a:p>
            <a:pPr algn="just">
              <a:buFontTx/>
              <a:buChar char="-"/>
            </a:pPr>
            <a:r>
              <a:rPr lang="ko-KR" altLang="en-US" sz="2400" dirty="0" smtClean="0"/>
              <a:t> 선행발명 </a:t>
            </a:r>
            <a:r>
              <a:rPr lang="en-US" altLang="ko-KR" sz="2400" dirty="0" smtClean="0"/>
              <a:t>1</a:t>
            </a:r>
            <a:r>
              <a:rPr lang="ko-KR" altLang="en-US" sz="2400" dirty="0" smtClean="0"/>
              <a:t>의 </a:t>
            </a:r>
            <a:r>
              <a:rPr lang="en-US" altLang="ko-KR" sz="2400" dirty="0" smtClean="0"/>
              <a:t>e</a:t>
            </a:r>
            <a:r>
              <a:rPr lang="ko-KR" altLang="en-US" sz="2400" dirty="0" smtClean="0"/>
              <a:t>가 선행발명 </a:t>
            </a:r>
            <a:r>
              <a:rPr lang="en-US" altLang="ko-KR" sz="2400" dirty="0" smtClean="0"/>
              <a:t>1, 2</a:t>
            </a:r>
            <a:r>
              <a:rPr lang="ko-KR" altLang="en-US" sz="2400" dirty="0" smtClean="0"/>
              <a:t>결합의 장해로 작용함</a:t>
            </a:r>
            <a:r>
              <a:rPr lang="en-US" altLang="ko-KR" sz="2400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sz="2400" dirty="0" smtClean="0"/>
              <a:t> 이 경우 당사자의 주장 없이 법원이 직권으로 장해요소 </a:t>
            </a:r>
            <a:r>
              <a:rPr lang="en-US" altLang="ko-KR" sz="2400" dirty="0" smtClean="0"/>
              <a:t>e</a:t>
            </a:r>
            <a:r>
              <a:rPr lang="ko-KR" altLang="en-US" sz="2400" dirty="0" smtClean="0"/>
              <a:t>를 이유로 선행발명 </a:t>
            </a:r>
            <a:r>
              <a:rPr lang="en-US" altLang="ko-KR" sz="2400" dirty="0" smtClean="0"/>
              <a:t>1, 2</a:t>
            </a:r>
            <a:r>
              <a:rPr lang="ko-KR" altLang="en-US" sz="2400" dirty="0" smtClean="0"/>
              <a:t>의 결합이 곤란하다고 판단할 수 있는가</a:t>
            </a:r>
            <a:r>
              <a:rPr lang="en-US" altLang="ko-KR" sz="2400" dirty="0" smtClean="0"/>
              <a:t>? </a:t>
            </a:r>
            <a:endParaRPr lang="ko-KR" altLang="en-US" sz="24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17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>
                <a:latin typeface="맑은 고딕"/>
                <a:ea typeface="맑은 고딕"/>
              </a:rPr>
              <a:t>②</a:t>
            </a:r>
            <a:r>
              <a:rPr lang="en-US" altLang="ko-KR" dirty="0" smtClean="0"/>
              <a:t> </a:t>
            </a:r>
            <a:r>
              <a:rPr lang="ko-KR" altLang="en-US" dirty="0" smtClean="0"/>
              <a:t>반증에 관한 간접사실이므로 직권으로 판단 가능하고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석명권을</a:t>
            </a:r>
            <a:r>
              <a:rPr lang="ko-KR" altLang="en-US" dirty="0" smtClean="0"/>
              <a:t> 행사하는 것이 바람직한 소송지휘로 보임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b="1" dirty="0" smtClean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b="1" dirty="0" smtClean="0"/>
              <a:t> </a:t>
            </a:r>
          </a:p>
          <a:p>
            <a:pPr algn="just"/>
            <a:r>
              <a:rPr lang="en-US" altLang="ko-KR" dirty="0" smtClean="0">
                <a:latin typeface="맑은 고딕"/>
                <a:ea typeface="맑은 고딕"/>
              </a:rPr>
              <a:t>②</a:t>
            </a:r>
            <a:r>
              <a:rPr lang="en-US" altLang="ko-KR" dirty="0" smtClean="0"/>
              <a:t> </a:t>
            </a:r>
            <a:r>
              <a:rPr lang="ko-KR" altLang="en-US" dirty="0" smtClean="0"/>
              <a:t>진보성 결여를 주장하는 자가 결합에 장해가 없음까지 증명해야 하므로 법원이 특허권자의 주장 없이 장해요소를 고려할 수 있고</a:t>
            </a:r>
            <a:r>
              <a:rPr lang="en-US" altLang="ko-KR" dirty="0" smtClean="0"/>
              <a:t>, </a:t>
            </a:r>
            <a:r>
              <a:rPr lang="ko-KR" altLang="en-US" dirty="0" err="1" smtClean="0"/>
              <a:t>석명권을</a:t>
            </a:r>
            <a:r>
              <a:rPr lang="ko-KR" altLang="en-US" dirty="0" smtClean="0"/>
              <a:t> 행사하는 것이 적절함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② 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간접사실로 직권판단이 가능하고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dirty="0" err="1" smtClean="0">
                <a:latin typeface="굴림" pitchFamily="50" charset="-127"/>
                <a:ea typeface="굴림" pitchFamily="50" charset="-127"/>
              </a:rPr>
              <a:t>석명권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 행사로 장해요소에 대하여 당사자에게 공방기회를 가지게 하는 것이 필요함</a:t>
            </a:r>
            <a:endParaRPr lang="ko-KR" altLang="en-US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79882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18</a:t>
            </a:fld>
            <a:endParaRPr lang="ko-KR" altLang="en-US" dirty="0"/>
          </a:p>
        </p:txBody>
      </p:sp>
      <p:sp>
        <p:nvSpPr>
          <p:cNvPr id="24" name="직사각형 23"/>
          <p:cNvSpPr/>
          <p:nvPr/>
        </p:nvSpPr>
        <p:spPr>
          <a:xfrm>
            <a:off x="755576" y="270892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ko-KR" sz="2400" dirty="0" smtClean="0">
                <a:latin typeface="맑은 고딕"/>
                <a:ea typeface="맑은 고딕"/>
              </a:rPr>
              <a:t>③ </a:t>
            </a:r>
            <a:r>
              <a:rPr lang="ko-KR" altLang="en-US" sz="2400" dirty="0" smtClean="0">
                <a:latin typeface="맑은 고딕"/>
                <a:ea typeface="맑은 고딕"/>
              </a:rPr>
              <a:t>결합 근거의 직권 보충</a:t>
            </a:r>
            <a:endParaRPr lang="en-US" altLang="ko-KR" sz="2400" dirty="0" smtClean="0">
              <a:latin typeface="맑은 고딕"/>
              <a:ea typeface="맑은 고딕"/>
            </a:endParaRPr>
          </a:p>
          <a:p>
            <a:pPr algn="just"/>
            <a:r>
              <a:rPr lang="en-US" altLang="ko-KR" sz="2400" dirty="0" smtClean="0"/>
              <a:t>- </a:t>
            </a:r>
            <a:r>
              <a:rPr lang="ko-KR" altLang="en-US" sz="2400" dirty="0" smtClean="0"/>
              <a:t>당사자가 제시하는 선행발명 </a:t>
            </a:r>
            <a:r>
              <a:rPr lang="en-US" altLang="ko-KR" sz="2400" dirty="0" smtClean="0"/>
              <a:t>1, 2</a:t>
            </a:r>
            <a:r>
              <a:rPr lang="ko-KR" altLang="en-US" sz="2400" dirty="0" smtClean="0"/>
              <a:t>의 결합의 근거가 빈약할 때</a:t>
            </a:r>
            <a:r>
              <a:rPr lang="en-US" altLang="ko-KR" sz="2400" dirty="0" smtClean="0"/>
              <a:t>, </a:t>
            </a:r>
            <a:r>
              <a:rPr lang="ko-KR" altLang="en-US" sz="2400" dirty="0" smtClean="0"/>
              <a:t>법원의 결합의 근거를 보충하여 결합이 쉽다고 판단할 수 있는가</a:t>
            </a:r>
            <a:r>
              <a:rPr lang="en-US" altLang="ko-KR" sz="2400" dirty="0" smtClean="0"/>
              <a:t>?</a:t>
            </a:r>
            <a:endParaRPr lang="ko-KR" altLang="en-US" sz="24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 변경 가능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19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③ 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변론주의에 반할 위험이 있으나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, </a:t>
            </a:r>
            <a:r>
              <a:rPr lang="ko-KR" altLang="en-US" dirty="0" smtClean="0"/>
              <a:t>결합의 근거가 </a:t>
            </a:r>
            <a:r>
              <a:rPr lang="ko-KR" altLang="en-US" dirty="0" err="1" smtClean="0"/>
              <a:t>준주요사실에</a:t>
            </a:r>
            <a:r>
              <a:rPr lang="ko-KR" altLang="en-US" dirty="0" smtClean="0"/>
              <a:t> 해당할 정도인지 단순히 결론을 뒷받침하는 논리적 근거 등에 불과한지 구별되어야 할 것임</a:t>
            </a:r>
          </a:p>
          <a:p>
            <a:pPr algn="just"/>
            <a:endParaRPr lang="en-US" altLang="ko-KR" b="1" dirty="0" smtClean="0">
              <a:latin typeface="맑은 고딕"/>
              <a:ea typeface="맑은 고딕"/>
            </a:endParaRPr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b="1" dirty="0" smtClean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b="1" dirty="0" smtClean="0"/>
              <a:t> </a:t>
            </a:r>
          </a:p>
          <a:p>
            <a:pPr algn="just"/>
            <a:r>
              <a:rPr lang="en-US" altLang="ko-KR" dirty="0" smtClean="0">
                <a:latin typeface="맑은 고딕"/>
                <a:ea typeface="맑은 고딕"/>
              </a:rPr>
              <a:t>③</a:t>
            </a:r>
            <a:r>
              <a:rPr lang="en-US" altLang="ko-KR" dirty="0" smtClean="0"/>
              <a:t> </a:t>
            </a:r>
            <a:r>
              <a:rPr lang="ko-KR" altLang="en-US" dirty="0" smtClean="0"/>
              <a:t>당사자에게 결합의 근거를 석명하는 것이 바람직함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>
                <a:latin typeface="맑은 고딕"/>
                <a:ea typeface="맑은 고딕"/>
              </a:rPr>
              <a:t>③</a:t>
            </a:r>
            <a:r>
              <a:rPr lang="en-US" altLang="ko-KR" dirty="0" smtClean="0"/>
              <a:t> </a:t>
            </a:r>
            <a:r>
              <a:rPr lang="ko-KR" altLang="en-US" dirty="0" smtClean="0"/>
              <a:t>원칙적으로 변론주의 위반이나</a:t>
            </a:r>
            <a:r>
              <a:rPr lang="en-US" altLang="ko-KR" dirty="0" smtClean="0"/>
              <a:t>,</a:t>
            </a:r>
            <a:r>
              <a:rPr lang="ko-KR" altLang="en-US" dirty="0" smtClean="0"/>
              <a:t> 당사자의 주장이나 증거에 비추어 법률상</a:t>
            </a:r>
            <a:r>
              <a:rPr lang="en-US" altLang="ko-KR" dirty="0" smtClean="0"/>
              <a:t>·</a:t>
            </a:r>
            <a:r>
              <a:rPr lang="ko-KR" altLang="en-US" dirty="0" smtClean="0"/>
              <a:t>이론상 예기되는 사항이라면 석명하여 근거로 사용할 수 있음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그룹 5"/>
          <p:cNvGrpSpPr>
            <a:grpSpLocks/>
          </p:cNvGrpSpPr>
          <p:nvPr/>
        </p:nvGrpSpPr>
        <p:grpSpPr bwMode="auto">
          <a:xfrm>
            <a:off x="0" y="1000108"/>
            <a:ext cx="9144000" cy="5237180"/>
            <a:chOff x="0" y="-3903521"/>
            <a:chExt cx="10762341" cy="5237495"/>
          </a:xfrm>
        </p:grpSpPr>
        <p:grpSp>
          <p:nvGrpSpPr>
            <p:cNvPr id="5123" name="그룹 20"/>
            <p:cNvGrpSpPr>
              <a:grpSpLocks/>
            </p:cNvGrpSpPr>
            <p:nvPr/>
          </p:nvGrpSpPr>
          <p:grpSpPr bwMode="auto">
            <a:xfrm>
              <a:off x="1058805" y="-3903521"/>
              <a:ext cx="9153244" cy="5237495"/>
              <a:chOff x="911197" y="263689"/>
              <a:chExt cx="9153244" cy="5237495"/>
            </a:xfrm>
          </p:grpSpPr>
          <p:sp>
            <p:nvSpPr>
              <p:cNvPr id="13" name="Rectangle 18"/>
              <p:cNvSpPr txBox="1">
                <a:spLocks noChangeArrowheads="1"/>
              </p:cNvSpPr>
              <p:nvPr/>
            </p:nvSpPr>
            <p:spPr bwMode="auto">
              <a:xfrm>
                <a:off x="911197" y="263689"/>
                <a:ext cx="8983739" cy="2000384"/>
              </a:xfrm>
              <a:prstGeom prst="rect">
                <a:avLst/>
              </a:prstGeom>
              <a:noFill/>
              <a:ln>
                <a:miter lim="800000"/>
                <a:headEnd/>
                <a:tailEnd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txBody>
              <a:bodyPr anchor="b"/>
              <a:lstStyle/>
              <a:p>
                <a:pPr fontAlgn="auto" latinLnBrk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ko-KR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2016</a:t>
                </a:r>
                <a:r>
                  <a:rPr lang="ko-KR" altLang="en-US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년 </a:t>
                </a:r>
                <a:r>
                  <a:rPr lang="en-US" altLang="ko-KR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Bench Bar Conference</a:t>
                </a:r>
              </a:p>
              <a:p>
                <a:pPr fontAlgn="auto" latinLnBrk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0" lang="en-US" altLang="ko-KR" sz="4000" b="1" kern="0" spc="300" noProof="1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Y헤드라인M" pitchFamily="18" charset="-127"/>
                  <a:ea typeface="HY헤드라인M" pitchFamily="18" charset="-127"/>
                  <a:cs typeface="Arial"/>
                </a:endParaRPr>
              </a:p>
              <a:p>
                <a:pPr fontAlgn="auto" latinLnBrk="0">
                  <a:lnSpc>
                    <a:spcPct val="8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ko-KR" altLang="en-US" sz="4200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 제</a:t>
                </a:r>
                <a:r>
                  <a:rPr lang="en-US" altLang="ko-KR" sz="4200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1</a:t>
                </a:r>
                <a:r>
                  <a:rPr lang="ko-KR" altLang="en-US" sz="4200" dirty="0" smtClean="0">
                    <a:solidFill>
                      <a:schemeClr val="bg1"/>
                    </a:solidFill>
                    <a:latin typeface="HY견고딕" pitchFamily="18" charset="-127"/>
                    <a:ea typeface="HY견고딕" pitchFamily="18" charset="-127"/>
                  </a:rPr>
                  <a:t>세션 침해소송의 심리방식</a:t>
                </a:r>
              </a:p>
            </p:txBody>
          </p:sp>
          <p:sp>
            <p:nvSpPr>
              <p:cNvPr id="14" name="Rectangle 19"/>
              <p:cNvSpPr txBox="1">
                <a:spLocks noChangeArrowheads="1"/>
              </p:cNvSpPr>
              <p:nvPr/>
            </p:nvSpPr>
            <p:spPr bwMode="gray">
              <a:xfrm>
                <a:off x="4725049" y="4709025"/>
                <a:ext cx="5339392" cy="792159"/>
              </a:xfrm>
              <a:prstGeom prst="rect">
                <a:avLst/>
              </a:prstGeom>
              <a:noFill/>
              <a:ln>
                <a:miter lim="800000"/>
                <a:headEnd/>
                <a:tailEnd/>
              </a:ln>
            </p:spPr>
            <p:txBody>
              <a:bodyPr/>
              <a:lstStyle/>
              <a:p>
                <a:pPr algn="r" fontAlgn="auto" latinLnBrk="0">
                  <a:spcBef>
                    <a:spcPts val="0"/>
                  </a:spcBef>
                  <a:spcAft>
                    <a:spcPct val="40000"/>
                  </a:spcAft>
                  <a:buFont typeface="Wingdings" pitchFamily="2" charset="2"/>
                  <a:buNone/>
                  <a:defRPr/>
                </a:pPr>
                <a:r>
                  <a:rPr kumimoji="0" lang="ko-KR" altLang="en-US" sz="2000" b="1" kern="0" noProof="1" smtClean="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58000">
                          <a:schemeClr val="tx1">
                            <a:lumMod val="75000"/>
                            <a:lumOff val="2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10800000" scaled="1"/>
                    </a:gradFill>
                    <a:latin typeface="맑은 고딕" pitchFamily="50" charset="-127"/>
                    <a:ea typeface="맑은 고딕" pitchFamily="50" charset="-127"/>
                    <a:cs typeface="Arial"/>
                  </a:rPr>
                  <a:t>특허법원 </a:t>
                </a:r>
                <a:endParaRPr kumimoji="0" lang="en-US" altLang="ko-KR" sz="2000" b="1" kern="0" noProof="1" smtClean="0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58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0800000" scaled="1"/>
                  </a:gradFill>
                  <a:latin typeface="맑은 고딕" pitchFamily="50" charset="-127"/>
                  <a:ea typeface="맑은 고딕" pitchFamily="50" charset="-127"/>
                  <a:cs typeface="Arial"/>
                </a:endParaRPr>
              </a:p>
              <a:p>
                <a:pPr algn="r" fontAlgn="auto" latinLnBrk="0">
                  <a:spcBef>
                    <a:spcPts val="0"/>
                  </a:spcBef>
                  <a:spcAft>
                    <a:spcPct val="40000"/>
                  </a:spcAft>
                  <a:buFont typeface="Wingdings" pitchFamily="2" charset="2"/>
                  <a:buNone/>
                  <a:defRPr/>
                </a:pPr>
                <a:r>
                  <a:rPr kumimoji="0" lang="en-US" altLang="ko-KR" sz="2000" b="1" kern="0" noProof="1" smtClean="0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58000">
                          <a:schemeClr val="tx1">
                            <a:lumMod val="75000"/>
                            <a:lumOff val="2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10800000" scaled="1"/>
                    </a:gradFill>
                    <a:latin typeface="맑은 고딕" pitchFamily="50" charset="-127"/>
                    <a:ea typeface="맑은 고딕" pitchFamily="50" charset="-127"/>
                    <a:cs typeface="Arial Unicode MS" pitchFamily="50" charset="-127"/>
                  </a:rPr>
                  <a:t> 2016. 6. 13.</a:t>
                </a:r>
                <a:endParaRPr kumimoji="0" lang="en-US" altLang="ko-KR" sz="2000" b="1" kern="0" noProof="1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58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0800000" scaled="1"/>
                  </a:gradFill>
                  <a:latin typeface="맑은 고딕" pitchFamily="50" charset="-127"/>
                  <a:ea typeface="맑은 고딕" pitchFamily="50" charset="-127"/>
                  <a:cs typeface="Arial"/>
                </a:endParaRPr>
              </a:p>
              <a:p>
                <a:pPr algn="r" fontAlgn="auto" latinLnBrk="0">
                  <a:spcBef>
                    <a:spcPts val="0"/>
                  </a:spcBef>
                  <a:spcAft>
                    <a:spcPct val="40000"/>
                  </a:spcAft>
                  <a:buFont typeface="Wingdings" pitchFamily="2" charset="2"/>
                  <a:buNone/>
                  <a:defRPr/>
                </a:pPr>
                <a:r>
                  <a:rPr kumimoji="0" lang="ko-KR" altLang="en-US" sz="2000" b="1" kern="0" noProof="1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58000">
                          <a:schemeClr val="tx1">
                            <a:lumMod val="75000"/>
                            <a:lumOff val="2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10800000" scaled="1"/>
                    </a:gradFill>
                    <a:latin typeface="맑은 고딕" pitchFamily="50" charset="-127"/>
                    <a:ea typeface="맑은 고딕" pitchFamily="50" charset="-127"/>
                    <a:cs typeface="Arial"/>
                  </a:rPr>
                  <a:t>                                     </a:t>
                </a:r>
                <a:endParaRPr kumimoji="0" lang="en-US" altLang="ko-KR" sz="2000" b="1" kern="0" noProof="1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58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0800000" scaled="1"/>
                  </a:gradFill>
                  <a:latin typeface="맑은 고딕" pitchFamily="50" charset="-127"/>
                  <a:ea typeface="맑은 고딕" pitchFamily="50" charset="-127"/>
                  <a:cs typeface="Arial"/>
                </a:endParaRPr>
              </a:p>
              <a:p>
                <a:pPr algn="r" fontAlgn="auto" latinLnBrk="0">
                  <a:spcBef>
                    <a:spcPts val="0"/>
                  </a:spcBef>
                  <a:spcAft>
                    <a:spcPct val="40000"/>
                  </a:spcAft>
                  <a:buFont typeface="Wingdings" pitchFamily="2" charset="2"/>
                  <a:buNone/>
                  <a:defRPr/>
                </a:pPr>
                <a:r>
                  <a:rPr kumimoji="0" lang="en-US" altLang="ko-KR" sz="2000" b="1" kern="0" noProof="1">
                    <a:gradFill>
                      <a:gsLst>
                        <a:gs pos="0">
                          <a:schemeClr val="tx1">
                            <a:lumMod val="85000"/>
                            <a:lumOff val="15000"/>
                          </a:schemeClr>
                        </a:gs>
                        <a:gs pos="58000">
                          <a:schemeClr val="tx1">
                            <a:lumMod val="75000"/>
                            <a:lumOff val="25000"/>
                          </a:schemeClr>
                        </a:gs>
                        <a:gs pos="100000">
                          <a:schemeClr val="tx1">
                            <a:lumMod val="85000"/>
                            <a:lumOff val="15000"/>
                          </a:schemeClr>
                        </a:gs>
                      </a:gsLst>
                      <a:lin ang="10800000" scaled="1"/>
                    </a:gradFill>
                    <a:latin typeface="맑은 고딕" pitchFamily="50" charset="-127"/>
                    <a:ea typeface="맑은 고딕" pitchFamily="50" charset="-127"/>
                    <a:cs typeface="Arial"/>
                  </a:rPr>
                  <a:t> </a:t>
                </a:r>
                <a:endParaRPr kumimoji="0" lang="en-US" altLang="ko-KR" sz="2000" b="1" kern="0" noProof="1">
                  <a:gradFill>
                    <a:gsLst>
                      <a:gs pos="0">
                        <a:schemeClr val="tx1">
                          <a:lumMod val="85000"/>
                          <a:lumOff val="15000"/>
                        </a:schemeClr>
                      </a:gs>
                      <a:gs pos="58000">
                        <a:schemeClr val="tx1">
                          <a:lumMod val="75000"/>
                          <a:lumOff val="25000"/>
                        </a:schemeClr>
                      </a:gs>
                      <a:gs pos="100000">
                        <a:schemeClr val="tx1">
                          <a:lumMod val="85000"/>
                          <a:lumOff val="15000"/>
                        </a:schemeClr>
                      </a:gs>
                    </a:gsLst>
                    <a:lin ang="10800000" scaled="1"/>
                  </a:gradFill>
                  <a:latin typeface="맑은 고딕" pitchFamily="50" charset="-127"/>
                  <a:ea typeface="맑은 고딕" pitchFamily="50" charset="-127"/>
                  <a:cs typeface="Arial Unicode MS" pitchFamily="50" charset="-127"/>
                </a:endParaRPr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0" y="-331416"/>
              <a:ext cx="10762341" cy="214326"/>
            </a:xfrm>
            <a:prstGeom prst="rect">
              <a:avLst/>
            </a:prstGeom>
            <a:solidFill>
              <a:schemeClr val="bg1">
                <a:alpha val="5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ko-KR" alt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E1D61-20F8-4F2F-8152-953932F6182A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3.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방식의 검토 의무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20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000" dirty="0" smtClean="0"/>
              <a:t>당사자가 특허발명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구성요소 </a:t>
            </a:r>
            <a:r>
              <a:rPr lang="en-US" altLang="ko-KR" sz="2000" dirty="0" err="1" smtClean="0"/>
              <a:t>a+b+c+d+e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의 구성요소 </a:t>
            </a:r>
            <a:r>
              <a:rPr lang="en-US" altLang="ko-KR" sz="2000" dirty="0" smtClean="0"/>
              <a:t>a</a:t>
            </a:r>
            <a:r>
              <a:rPr lang="ko-KR" altLang="en-US" sz="2000" dirty="0" smtClean="0"/>
              <a:t>는 선행발명 </a:t>
            </a:r>
            <a:r>
              <a:rPr lang="en-US" altLang="ko-KR" sz="2000" dirty="0" smtClean="0"/>
              <a:t>1, 2</a:t>
            </a:r>
            <a:r>
              <a:rPr lang="ko-KR" altLang="en-US" sz="2000" dirty="0" smtClean="0"/>
              <a:t>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구성요소 </a:t>
            </a:r>
            <a:r>
              <a:rPr lang="en-US" altLang="ko-KR" sz="2000" dirty="0" smtClean="0"/>
              <a:t>b</a:t>
            </a:r>
            <a:r>
              <a:rPr lang="ko-KR" altLang="en-US" sz="2000" dirty="0" smtClean="0"/>
              <a:t>는 선행발명 </a:t>
            </a:r>
            <a:r>
              <a:rPr lang="en-US" altLang="ko-KR" sz="2000" dirty="0" smtClean="0"/>
              <a:t>1, 2, 4</a:t>
            </a:r>
            <a:r>
              <a:rPr lang="ko-KR" altLang="en-US" sz="2000" dirty="0" smtClean="0"/>
              <a:t>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구성요소 </a:t>
            </a:r>
            <a:r>
              <a:rPr lang="en-US" altLang="ko-KR" sz="2000" dirty="0" smtClean="0"/>
              <a:t>c</a:t>
            </a:r>
            <a:r>
              <a:rPr lang="ko-KR" altLang="en-US" sz="2000" dirty="0" smtClean="0"/>
              <a:t>는 선행발명 </a:t>
            </a:r>
            <a:r>
              <a:rPr lang="en-US" altLang="ko-KR" sz="2000" dirty="0" smtClean="0"/>
              <a:t>2, 3, 4</a:t>
            </a:r>
            <a:r>
              <a:rPr lang="ko-KR" altLang="en-US" sz="2000" dirty="0" smtClean="0"/>
              <a:t>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구성요소 </a:t>
            </a:r>
            <a:r>
              <a:rPr lang="en-US" altLang="ko-KR" sz="2000" dirty="0" smtClean="0"/>
              <a:t>d</a:t>
            </a:r>
            <a:r>
              <a:rPr lang="ko-KR" altLang="en-US" sz="2000" dirty="0" smtClean="0"/>
              <a:t>는 선행발명 </a:t>
            </a:r>
            <a:r>
              <a:rPr lang="en-US" altLang="ko-KR" sz="2000" dirty="0" smtClean="0"/>
              <a:t>1, 5</a:t>
            </a:r>
            <a:r>
              <a:rPr lang="ko-KR" altLang="en-US" sz="2000" dirty="0" smtClean="0"/>
              <a:t>에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구성요소 </a:t>
            </a:r>
            <a:r>
              <a:rPr lang="en-US" altLang="ko-KR" sz="2000" dirty="0" smtClean="0"/>
              <a:t>e</a:t>
            </a:r>
            <a:r>
              <a:rPr lang="ko-KR" altLang="en-US" sz="2000" dirty="0" smtClean="0"/>
              <a:t>는 선행발명 </a:t>
            </a:r>
            <a:r>
              <a:rPr lang="en-US" altLang="ko-KR" sz="2000" dirty="0" smtClean="0"/>
              <a:t>3, 4, 5</a:t>
            </a:r>
            <a:r>
              <a:rPr lang="ko-KR" altLang="en-US" sz="2000" dirty="0" smtClean="0"/>
              <a:t>에 각 개시되어 있어서</a:t>
            </a:r>
            <a:r>
              <a:rPr lang="en-US" altLang="ko-KR" sz="2000" dirty="0" smtClean="0"/>
              <a:t> </a:t>
            </a:r>
          </a:p>
          <a:p>
            <a:pPr algn="just"/>
            <a:r>
              <a:rPr lang="ko-KR" altLang="en-US" sz="2000" dirty="0" smtClean="0"/>
              <a:t>통상의 기술자가 선행발명 </a:t>
            </a:r>
            <a:r>
              <a:rPr lang="en-US" altLang="ko-KR" sz="2000" dirty="0" smtClean="0"/>
              <a:t>1 </a:t>
            </a:r>
            <a:r>
              <a:rPr lang="ko-KR" altLang="en-US" sz="2000" dirty="0" smtClean="0"/>
              <a:t>내지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를 결합하여 특허발명을 쉽게 발명할 수 있다고 주장함</a:t>
            </a:r>
            <a:r>
              <a:rPr lang="en-US" altLang="ko-KR" sz="2000" dirty="0" smtClean="0"/>
              <a:t>.</a:t>
            </a:r>
          </a:p>
          <a:p>
            <a:pPr algn="just"/>
            <a:r>
              <a:rPr lang="ko-KR" altLang="en-US" sz="2000" dirty="0" smtClean="0"/>
              <a:t>그러면서 구체적인 선행발명들의 결합 태양을 제시하지 않음</a:t>
            </a:r>
            <a:r>
              <a:rPr lang="en-US" altLang="ko-KR" sz="2000" dirty="0" smtClean="0"/>
              <a:t>.</a:t>
            </a:r>
          </a:p>
          <a:p>
            <a:pPr algn="just"/>
            <a:endParaRPr lang="en-US" altLang="ko-KR" sz="2000" dirty="0" smtClean="0"/>
          </a:p>
          <a:p>
            <a:pPr algn="just"/>
            <a:r>
              <a:rPr lang="ko-KR" altLang="en-US" sz="2000" dirty="0" smtClean="0"/>
              <a:t>이러한 경우에 법원은 가능한 선행발명들 조합의 수 </a:t>
            </a:r>
            <a:r>
              <a:rPr lang="en-US" altLang="ko-KR" sz="2000" dirty="0" smtClean="0"/>
              <a:t>108</a:t>
            </a:r>
            <a:r>
              <a:rPr lang="ko-KR" altLang="en-US" sz="2000" dirty="0" smtClean="0"/>
              <a:t>개</a:t>
            </a:r>
            <a:r>
              <a:rPr lang="en-US" altLang="ko-KR" sz="2000" dirty="0" smtClean="0"/>
              <a:t>(=2×3×3×2×3, </a:t>
            </a:r>
            <a:r>
              <a:rPr lang="ko-KR" altLang="en-US" sz="2000" dirty="0" smtClean="0"/>
              <a:t>어느 선행발명이 </a:t>
            </a:r>
            <a:r>
              <a:rPr lang="ko-KR" altLang="en-US" sz="2000" dirty="0" err="1" smtClean="0"/>
              <a:t>주선행발명인지를</a:t>
            </a:r>
            <a:r>
              <a:rPr lang="ko-KR" altLang="en-US" sz="2000" dirty="0" smtClean="0"/>
              <a:t> 고려하지 않은 경우의 수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를 모두 검토하여 진보성이 부정되는지를 판단해야 하는가</a:t>
            </a:r>
            <a:r>
              <a:rPr lang="en-US" altLang="ko-KR" sz="2000" dirty="0" smtClean="0"/>
              <a:t>? </a:t>
            </a:r>
            <a:endParaRPr lang="ko-KR" altLang="en-US" sz="20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D109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/>
                <a:ea typeface="HY견명조"/>
              </a:rPr>
              <a:t>Ⅱ</a:t>
            </a: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진보성 심리에서의 변론주의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3.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선행발명의 결합 방식의 검토 의무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21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/>
              <a:t>- </a:t>
            </a:r>
            <a:r>
              <a:rPr lang="ko-KR" altLang="en-US" dirty="0" smtClean="0"/>
              <a:t>변론주의 원칙상 법원이 임의로 판단할 수 없고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법원으로서는 가급적 당사자에게 구체적인 결합관계를 제시하도록 석명하는 것이 바람직함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b="1" dirty="0" smtClean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b="1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dirty="0" smtClean="0"/>
              <a:t> 모든 결합방법을 검토할 필요는 없고</a:t>
            </a:r>
            <a:r>
              <a:rPr lang="en-US" altLang="ko-KR" dirty="0" smtClean="0"/>
              <a:t>, </a:t>
            </a:r>
            <a:r>
              <a:rPr lang="ko-KR" altLang="en-US" dirty="0" smtClean="0"/>
              <a:t>가능한 결합방법 중에 법원이 쉽게 예상할 수 있는 결합방법으로 진보성이 부정될 수 있으면 석명을 거쳐 심리함이 바람직함</a:t>
            </a:r>
            <a:endParaRPr lang="en-US" altLang="ko-KR" dirty="0" smtClean="0"/>
          </a:p>
          <a:p>
            <a:pPr algn="just"/>
            <a:endParaRPr lang="en-US" altLang="ko-KR" dirty="0" smtClean="0"/>
          </a:p>
          <a:p>
            <a:pPr algn="just"/>
            <a:r>
              <a:rPr lang="ko-KR" altLang="en-US" b="1" dirty="0" smtClean="0">
                <a:latin typeface="맑은 고딕"/>
                <a:ea typeface="맑은 고딕"/>
              </a:rPr>
              <a:t>○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종종 나타나는 사안으로서</a:t>
            </a:r>
            <a:r>
              <a:rPr lang="en-US" altLang="ko-KR" dirty="0" smtClean="0">
                <a:latin typeface="굴림" pitchFamily="50" charset="-127"/>
                <a:ea typeface="굴림" pitchFamily="50" charset="-127"/>
              </a:rPr>
              <a:t> </a:t>
            </a:r>
            <a:r>
              <a:rPr lang="ko-KR" altLang="en-US" dirty="0" smtClean="0">
                <a:latin typeface="굴림" pitchFamily="50" charset="-127"/>
                <a:ea typeface="굴림" pitchFamily="50" charset="-127"/>
              </a:rPr>
              <a:t>석명에도 불구하고 주장을 구체적으로 하지 않으면 불충분한 주장으로 보아 배척하여야 할 것임</a:t>
            </a:r>
            <a:endParaRPr lang="ko-KR" altLang="en-US" dirty="0"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Picture 36" descr="1-라인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contrast="-100000"/>
          </a:blip>
          <a:srcRect b="18495"/>
          <a:stretch>
            <a:fillRect/>
          </a:stretch>
        </p:blipFill>
        <p:spPr bwMode="auto">
          <a:xfrm>
            <a:off x="0" y="714356"/>
            <a:ext cx="9144000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717613" y="2791119"/>
            <a:ext cx="5797284" cy="228095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>
            <a:noAutofit/>
          </a:bodyPr>
          <a:lstStyle/>
          <a:p>
            <a:pPr marL="18288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600" b="1" i="0" u="none" strike="noStrike" kern="1200" cap="none" spc="30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reflection blurRad="6350" stA="55000" endA="50" endPos="85000" dist="60007" dir="5400000" sy="-100000" algn="bl" rotWithShape="0"/>
                </a:effectLst>
                <a:uLnTx/>
                <a:uFillTx/>
                <a:latin typeface="HY견고딕" pitchFamily="18" charset="-127"/>
                <a:ea typeface="HY견고딕" pitchFamily="18" charset="-127"/>
                <a:cs typeface="Arial"/>
              </a:rPr>
              <a:t>질문 및 토의</a:t>
            </a:r>
            <a:endParaRPr kumimoji="0" lang="en-US" sz="6600" b="1" i="0" u="none" strike="noStrike" kern="1200" cap="none" spc="30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reflection blurRad="6350" stA="55000" endA="50" endPos="85000" dist="60007" dir="5400000" sy="-100000" algn="bl" rotWithShape="0"/>
              </a:effectLst>
              <a:uLnTx/>
              <a:uFillTx/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22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Text Box 7"/>
          <p:cNvSpPr txBox="1">
            <a:spLocks noChangeArrowheads="1"/>
          </p:cNvSpPr>
          <p:nvPr/>
        </p:nvSpPr>
        <p:spPr bwMode="auto">
          <a:xfrm>
            <a:off x="2843809" y="405450"/>
            <a:ext cx="338437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ko-KR" altLang="en-US" sz="2800" b="1" spc="3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rPr>
              <a:t>주               제</a:t>
            </a:r>
            <a:endParaRPr lang="en-US" altLang="ko-KR" sz="28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928662" y="2643182"/>
            <a:ext cx="7323137" cy="177800"/>
          </a:xfrm>
          <a:prstGeom prst="roundRect">
            <a:avLst>
              <a:gd name="adj" fmla="val 18014"/>
            </a:avLst>
          </a:prstGeom>
          <a:solidFill>
            <a:srgbClr val="336699"/>
          </a:soli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49" name="AutoShape 10"/>
          <p:cNvSpPr>
            <a:spLocks noChangeArrowheads="1"/>
          </p:cNvSpPr>
          <p:nvPr/>
        </p:nvSpPr>
        <p:spPr bwMode="auto">
          <a:xfrm>
            <a:off x="944537" y="2740019"/>
            <a:ext cx="7285037" cy="832997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 b="1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50" name="AutoShape 12"/>
          <p:cNvSpPr>
            <a:spLocks noChangeArrowheads="1"/>
          </p:cNvSpPr>
          <p:nvPr/>
        </p:nvSpPr>
        <p:spPr bwMode="auto">
          <a:xfrm>
            <a:off x="960412" y="2657469"/>
            <a:ext cx="7234237" cy="777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73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51" name="Text Box 24"/>
          <p:cNvSpPr txBox="1">
            <a:spLocks noChangeArrowheads="1"/>
          </p:cNvSpPr>
          <p:nvPr/>
        </p:nvSpPr>
        <p:spPr bwMode="auto">
          <a:xfrm>
            <a:off x="1066891" y="2746551"/>
            <a:ext cx="568325" cy="430887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ko-KR" altLang="en-US" sz="2200" dirty="0">
              <a:solidFill>
                <a:srgbClr val="355F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52" name="직사각형 10"/>
          <p:cNvSpPr>
            <a:spLocks noChangeArrowheads="1"/>
          </p:cNvSpPr>
          <p:nvPr/>
        </p:nvSpPr>
        <p:spPr bwMode="auto">
          <a:xfrm>
            <a:off x="1835696" y="2780928"/>
            <a:ext cx="682947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3600" dirty="0" smtClean="0">
                <a:solidFill>
                  <a:srgbClr val="355F97"/>
                </a:solidFill>
                <a:latin typeface="HY견고딕" pitchFamily="18" charset="-127"/>
                <a:ea typeface="HY견고딕" pitchFamily="18" charset="-127"/>
              </a:rPr>
              <a:t>침해소송 </a:t>
            </a:r>
            <a:r>
              <a:rPr lang="ko-KR" altLang="en-US" sz="3600" dirty="0" err="1" smtClean="0">
                <a:solidFill>
                  <a:srgbClr val="355F97"/>
                </a:solidFill>
                <a:latin typeface="HY견고딕" pitchFamily="18" charset="-127"/>
                <a:ea typeface="HY견고딕" pitchFamily="18" charset="-127"/>
              </a:rPr>
              <a:t>심리메뉴얼</a:t>
            </a:r>
            <a:endParaRPr lang="ko-KR" altLang="en-US" sz="3600" dirty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55" name="AutoShape 12"/>
          <p:cNvSpPr>
            <a:spLocks noChangeArrowheads="1"/>
          </p:cNvSpPr>
          <p:nvPr/>
        </p:nvSpPr>
        <p:spPr bwMode="auto">
          <a:xfrm>
            <a:off x="974583" y="3363923"/>
            <a:ext cx="7234237" cy="777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73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58" name="AutoShape 9"/>
          <p:cNvSpPr>
            <a:spLocks noChangeArrowheads="1"/>
          </p:cNvSpPr>
          <p:nvPr/>
        </p:nvSpPr>
        <p:spPr bwMode="auto">
          <a:xfrm>
            <a:off x="928662" y="4064016"/>
            <a:ext cx="7323137" cy="177800"/>
          </a:xfrm>
          <a:prstGeom prst="roundRect">
            <a:avLst>
              <a:gd name="adj" fmla="val 18014"/>
            </a:avLst>
          </a:prstGeom>
          <a:solidFill>
            <a:srgbClr val="336699"/>
          </a:soli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HY헤드라인M" pitchFamily="18" charset="-127"/>
              <a:ea typeface="HY헤드라인M" pitchFamily="18" charset="-127"/>
            </a:endParaRPr>
          </a:p>
        </p:txBody>
      </p:sp>
      <p:sp>
        <p:nvSpPr>
          <p:cNvPr id="59" name="AutoShape 10"/>
          <p:cNvSpPr>
            <a:spLocks noChangeArrowheads="1"/>
          </p:cNvSpPr>
          <p:nvPr/>
        </p:nvSpPr>
        <p:spPr bwMode="auto">
          <a:xfrm>
            <a:off x="962407" y="4150560"/>
            <a:ext cx="7285037" cy="862616"/>
          </a:xfrm>
          <a:prstGeom prst="roundRect">
            <a:avLst>
              <a:gd name="adj" fmla="val 6301"/>
            </a:avLst>
          </a:prstGeom>
          <a:gradFill rotWithShape="1">
            <a:gsLst>
              <a:gs pos="0">
                <a:srgbClr val="DFDFDF"/>
              </a:gs>
              <a:gs pos="50000">
                <a:srgbClr val="FFFFFF"/>
              </a:gs>
              <a:gs pos="100000">
                <a:srgbClr val="DFDFDF"/>
              </a:gs>
            </a:gsLst>
            <a:lin ang="5400000" scaled="1"/>
          </a:gradFill>
          <a:ln w="57150" algn="ctr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60" name="AutoShape 12"/>
          <p:cNvSpPr>
            <a:spLocks noChangeArrowheads="1"/>
          </p:cNvSpPr>
          <p:nvPr/>
        </p:nvSpPr>
        <p:spPr bwMode="auto">
          <a:xfrm>
            <a:off x="960412" y="4078303"/>
            <a:ext cx="7234237" cy="7778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>
                  <a:alpha val="73000"/>
                </a:srgbClr>
              </a:gs>
              <a:gs pos="100000">
                <a:srgbClr val="767676">
                  <a:alpha val="0"/>
                </a:srgbClr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kumimoji="0" lang="ko-KR" altLang="en-US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62" name="직사각형 10"/>
          <p:cNvSpPr>
            <a:spLocks noChangeArrowheads="1"/>
          </p:cNvSpPr>
          <p:nvPr/>
        </p:nvSpPr>
        <p:spPr bwMode="auto">
          <a:xfrm>
            <a:off x="1528737" y="4183068"/>
            <a:ext cx="666945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0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endParaRPr kumimoji="0" lang="ko-KR" altLang="en-US" sz="2000" dirty="0">
              <a:solidFill>
                <a:srgbClr val="3D1096"/>
              </a:solidFill>
              <a:latin typeface="HY견고딕" pitchFamily="18" charset="-127"/>
              <a:ea typeface="HY견고딕" pitchFamily="18" charset="-127"/>
              <a:cs typeface="Arial" charset="0"/>
            </a:endParaRPr>
          </a:p>
        </p:txBody>
      </p:sp>
      <p:sp>
        <p:nvSpPr>
          <p:cNvPr id="43" name="직사각형 10"/>
          <p:cNvSpPr>
            <a:spLocks noChangeArrowheads="1"/>
          </p:cNvSpPr>
          <p:nvPr/>
        </p:nvSpPr>
        <p:spPr bwMode="auto">
          <a:xfrm>
            <a:off x="1835696" y="4221088"/>
            <a:ext cx="65293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ko-KR" altLang="en-US" sz="3600" dirty="0" smtClean="0">
                <a:solidFill>
                  <a:srgbClr val="355F97"/>
                </a:solidFill>
                <a:latin typeface="HY견고딕" pitchFamily="18" charset="-127"/>
                <a:ea typeface="HY견고딕" pitchFamily="18" charset="-127"/>
              </a:rPr>
              <a:t>진보성 심리에서의 변론주의</a:t>
            </a:r>
            <a:endParaRPr lang="ko-KR" altLang="en-US" sz="3600" dirty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8" name="직사각형 10"/>
          <p:cNvSpPr>
            <a:spLocks noChangeArrowheads="1"/>
          </p:cNvSpPr>
          <p:nvPr/>
        </p:nvSpPr>
        <p:spPr bwMode="auto">
          <a:xfrm>
            <a:off x="1493760" y="5540390"/>
            <a:ext cx="666945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0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endParaRPr kumimoji="0" lang="ko-KR" altLang="en-US" sz="2000" dirty="0">
              <a:solidFill>
                <a:srgbClr val="3D1096"/>
              </a:solidFill>
              <a:latin typeface="HY견고딕" pitchFamily="18" charset="-127"/>
              <a:ea typeface="HY견고딕" pitchFamily="18" charset="-127"/>
              <a:cs typeface="Arial" charset="0"/>
            </a:endParaRPr>
          </a:p>
        </p:txBody>
      </p:sp>
      <p:sp>
        <p:nvSpPr>
          <p:cNvPr id="74" name="직사각형 10"/>
          <p:cNvSpPr>
            <a:spLocks noChangeArrowheads="1"/>
          </p:cNvSpPr>
          <p:nvPr/>
        </p:nvSpPr>
        <p:spPr bwMode="auto">
          <a:xfrm>
            <a:off x="1457299" y="6223791"/>
            <a:ext cx="666945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0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endParaRPr kumimoji="0" lang="ko-KR" altLang="en-US" sz="2000" dirty="0">
              <a:solidFill>
                <a:srgbClr val="3D1096"/>
              </a:solidFill>
              <a:latin typeface="HY견고딕" pitchFamily="18" charset="-127"/>
              <a:ea typeface="HY견고딕" pitchFamily="18" charset="-127"/>
              <a:cs typeface="Arial" charset="0"/>
            </a:endParaRPr>
          </a:p>
        </p:txBody>
      </p:sp>
      <p:sp>
        <p:nvSpPr>
          <p:cNvPr id="71" name="슬라이드 번호 개체 틀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E1D61-20F8-4F2F-8152-953932F6182A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70" name="Text Box 24"/>
          <p:cNvSpPr txBox="1">
            <a:spLocks noChangeArrowheads="1"/>
          </p:cNvSpPr>
          <p:nvPr/>
        </p:nvSpPr>
        <p:spPr bwMode="auto">
          <a:xfrm>
            <a:off x="971600" y="2708920"/>
            <a:ext cx="936104" cy="769441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44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명조" pitchFamily="18" charset="-127"/>
                <a:ea typeface="HY견명조" pitchFamily="18" charset="-127"/>
              </a:rPr>
              <a:t>Ⅰ.  </a:t>
            </a:r>
            <a:endParaRPr lang="ko-KR" altLang="en-US" sz="4400" dirty="0">
              <a:solidFill>
                <a:srgbClr val="355F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72" name="Text Box 24"/>
          <p:cNvSpPr txBox="1">
            <a:spLocks noChangeArrowheads="1"/>
          </p:cNvSpPr>
          <p:nvPr/>
        </p:nvSpPr>
        <p:spPr bwMode="auto">
          <a:xfrm>
            <a:off x="971600" y="4149080"/>
            <a:ext cx="864096" cy="769441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44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Ⅱ</a:t>
            </a:r>
            <a:r>
              <a:rPr lang="en-US" altLang="ko-KR" sz="44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Y견명조" pitchFamily="18" charset="-127"/>
                <a:ea typeface="HY견명조" pitchFamily="18" charset="-127"/>
              </a:rPr>
              <a:t>.</a:t>
            </a:r>
            <a:endParaRPr lang="ko-KR" altLang="en-US" sz="4400" dirty="0">
              <a:solidFill>
                <a:srgbClr val="355F97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1.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단계별 심리방식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852936"/>
            <a:ext cx="74168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200" dirty="0" smtClean="0"/>
              <a:t>특허권 침해소송에 있어서 침해 여부와 손해액이 다투어질 경우에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㉮ 법원이 침해 여부 및 손해액에 대한 심리 절차를 나누어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침해 여부에 대하여 먼저 심리하여 침해가 </a:t>
            </a:r>
            <a:r>
              <a:rPr lang="ko-KR" altLang="en-US" sz="2200" dirty="0" err="1" smtClean="0"/>
              <a:t>일응</a:t>
            </a:r>
            <a:r>
              <a:rPr lang="ko-KR" altLang="en-US" sz="2200" dirty="0" smtClean="0"/>
              <a:t> 긍정되는 경우에 한하여 침해가 인정된다는 잠정적인 견해를 표방한 다음 손해액의 심리로 들어가고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침해가 인정되지 않는 경우에는 손해액의 심리로 나아가지 않는 방식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분리방식</a:t>
            </a:r>
            <a:r>
              <a:rPr lang="en-US" altLang="ko-KR" sz="2200" dirty="0" smtClean="0"/>
              <a:t>), </a:t>
            </a:r>
            <a:r>
              <a:rPr lang="ko-KR" altLang="en-US" sz="2200" dirty="0" smtClean="0"/>
              <a:t>㉯ 법원이 침해 여부 및 손해액에 대한 심리 절차를 나누지 않고 모두 심리하는 방식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통합방식</a:t>
            </a:r>
            <a:r>
              <a:rPr lang="en-US" altLang="ko-KR" sz="2200" dirty="0" smtClean="0"/>
              <a:t>) </a:t>
            </a:r>
            <a:r>
              <a:rPr lang="ko-KR" altLang="en-US" sz="2200" dirty="0" smtClean="0"/>
              <a:t>중 어느 것을 선호하고 그 이유는 무엇인지</a:t>
            </a:r>
            <a:r>
              <a:rPr lang="en-US" altLang="ko-KR" sz="2200" dirty="0" smtClean="0"/>
              <a:t>? </a:t>
            </a:r>
            <a:r>
              <a:rPr lang="ko-KR" altLang="en-US" sz="2200" dirty="0" smtClean="0"/>
              <a:t>분리</a:t>
            </a:r>
            <a:r>
              <a:rPr lang="en-US" altLang="ko-KR" sz="2200" dirty="0" smtClean="0">
                <a:latin typeface="맑은 고딕"/>
                <a:ea typeface="맑은 고딕"/>
              </a:rPr>
              <a:t>·</a:t>
            </a:r>
            <a:r>
              <a:rPr lang="ko-KR" altLang="en-US" sz="2200" dirty="0" smtClean="0"/>
              <a:t>통합방식 별로 적합한 사건 유형이 있다고 생각하는지</a:t>
            </a:r>
            <a:r>
              <a:rPr lang="en-US" altLang="ko-KR" sz="2200" dirty="0" smtClean="0"/>
              <a:t>?</a:t>
            </a:r>
            <a:endParaRPr lang="ko-KR" altLang="en-US" sz="22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1.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단계별 심리방식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500" b="1" dirty="0" smtClean="0">
                <a:latin typeface="맑은 고딕"/>
                <a:ea typeface="맑은 고딕"/>
              </a:rPr>
              <a:t>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500" b="1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sz="1500" dirty="0" smtClean="0"/>
              <a:t> 특허법원은 </a:t>
            </a:r>
            <a:r>
              <a:rPr lang="en-US" altLang="ko-KR" sz="1500" dirty="0" smtClean="0"/>
              <a:t>2</a:t>
            </a:r>
            <a:r>
              <a:rPr lang="ko-KR" altLang="en-US" sz="1500" dirty="0" smtClean="0"/>
              <a:t>심이어서 통합방식이 일반적</a:t>
            </a:r>
            <a:endParaRPr lang="en-US" altLang="ko-KR" sz="1500" dirty="0" smtClean="0"/>
          </a:p>
          <a:p>
            <a:pPr algn="just">
              <a:buFontTx/>
              <a:buChar char="-"/>
            </a:pPr>
            <a:r>
              <a:rPr lang="en-US" altLang="ko-KR" sz="1500" dirty="0" smtClean="0"/>
              <a:t> 1</a:t>
            </a:r>
            <a:r>
              <a:rPr lang="ko-KR" altLang="en-US" sz="1500" dirty="0" smtClean="0"/>
              <a:t>심에서 침해를 인정하지 않은 경우에는 분리방식</a:t>
            </a:r>
            <a:r>
              <a:rPr lang="en-US" altLang="ko-KR" sz="1500" dirty="0" smtClean="0"/>
              <a:t>, 1</a:t>
            </a:r>
            <a:r>
              <a:rPr lang="ko-KR" altLang="en-US" sz="1500" dirty="0" smtClean="0"/>
              <a:t>심에서 침해를 인정하고        손해배상을 명한 경우에는 통합방식이 적절</a:t>
            </a:r>
            <a:endParaRPr lang="en-US" altLang="ko-KR" sz="1500" dirty="0" smtClean="0"/>
          </a:p>
          <a:p>
            <a:pPr algn="just"/>
            <a:endParaRPr lang="en-US" altLang="ko-KR" sz="1500" dirty="0" smtClean="0"/>
          </a:p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통합방식을 기본으로 하되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사안별로 분리방식을 채택</a:t>
            </a:r>
            <a:endParaRPr lang="en-US" altLang="ko-KR" sz="1500" dirty="0" smtClean="0"/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당사자가 동의하는 경우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각하 또는 기각 판결이 명백히 예상되는 경우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침해와 손해의 심리를 병행하면 쟁점이 불분명해지는 경우</a:t>
            </a:r>
            <a:r>
              <a:rPr lang="en-US" altLang="ko-KR" sz="1500" dirty="0" smtClean="0"/>
              <a:t>, </a:t>
            </a:r>
            <a:r>
              <a:rPr lang="ko-KR" altLang="en-US" sz="1500" dirty="0" smtClean="0"/>
              <a:t>침해 여부 판단만으로 조정과 화해의 가능성이 높은 경우 등에 분리방식 채택</a:t>
            </a:r>
            <a:endParaRPr lang="en-US" altLang="ko-KR" sz="1500" dirty="0" smtClean="0"/>
          </a:p>
          <a:p>
            <a:pPr algn="just"/>
            <a:endParaRPr lang="en-US" altLang="ko-KR" sz="1500" dirty="0" smtClean="0"/>
          </a:p>
          <a:p>
            <a:pPr algn="just"/>
            <a:r>
              <a:rPr lang="ko-KR" altLang="en-US" sz="15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500" dirty="0" smtClean="0">
                <a:latin typeface="굴림" pitchFamily="50" charset="-127"/>
                <a:ea typeface="굴림" pitchFamily="50" charset="-127"/>
              </a:rPr>
              <a:t> - </a:t>
            </a:r>
            <a:r>
              <a:rPr lang="ko-KR" altLang="en-US" sz="1500" dirty="0" smtClean="0"/>
              <a:t>분리방식의 핵심은 침해가 인정되지 않을 가능성이 높은 경우에 불필요한 손해액 심리를 하지 않는 것에 있음</a:t>
            </a:r>
            <a:endParaRPr lang="en-US" altLang="ko-KR" sz="1500" dirty="0" smtClean="0"/>
          </a:p>
          <a:p>
            <a:pPr algn="just"/>
            <a:r>
              <a:rPr lang="en-US" altLang="ko-KR" sz="1500" dirty="0" smtClean="0"/>
              <a:t>- </a:t>
            </a:r>
            <a:r>
              <a:rPr lang="ko-KR" altLang="en-US" sz="1500" dirty="0" smtClean="0"/>
              <a:t>따라서 재판부로서는 침해가 부정될 가능성이 높거나 심리단계를 구분해야 할 정도로 쟁점이나 증거관계가 복잡하지 않은 이상 통합방식으로 심리를 진행할 것임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중간 결론 제시 방식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6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852936"/>
            <a:ext cx="74168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200" dirty="0" smtClean="0"/>
              <a:t>분리방식을 채택하여 법원이 침해 여부에 대하여 잠정적인 견해를 밝히는 경우에 침해가 </a:t>
            </a:r>
            <a:r>
              <a:rPr lang="ko-KR" altLang="en-US" sz="2200" dirty="0" err="1" smtClean="0"/>
              <a:t>일응</a:t>
            </a:r>
            <a:r>
              <a:rPr lang="ko-KR" altLang="en-US" sz="2200" dirty="0" smtClean="0"/>
              <a:t> 긍정된다는 결론만 간략히 밝히는 방식과 침해가 긍정되는 이유를 구체적으로 밝히는 방식 중 어느 것을 선호하고 그 이유는 무엇인지</a:t>
            </a:r>
            <a:r>
              <a:rPr lang="en-US" altLang="ko-KR" sz="2200" dirty="0" smtClean="0"/>
              <a:t>? </a:t>
            </a:r>
          </a:p>
          <a:p>
            <a:pPr algn="just"/>
            <a:endParaRPr lang="en-US" altLang="ko-KR" sz="2200" dirty="0" smtClean="0"/>
          </a:p>
          <a:p>
            <a:pPr algn="just"/>
            <a:r>
              <a:rPr lang="ko-KR" altLang="en-US" sz="2200" dirty="0" smtClean="0"/>
              <a:t>후자의 방식으로 진행할 경우에 중간 판결 방식과 다른 방식</a:t>
            </a:r>
            <a:r>
              <a:rPr lang="en-US" altLang="ko-KR" sz="2200" dirty="0" smtClean="0"/>
              <a:t>(</a:t>
            </a:r>
            <a:r>
              <a:rPr lang="ko-KR" altLang="en-US" sz="2200" dirty="0" smtClean="0"/>
              <a:t>구술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준비명령</a:t>
            </a:r>
            <a:r>
              <a:rPr lang="en-US" altLang="ko-KR" sz="2200" dirty="0" smtClean="0"/>
              <a:t>) </a:t>
            </a:r>
            <a:r>
              <a:rPr lang="ko-KR" altLang="en-US" sz="2200" dirty="0" smtClean="0"/>
              <a:t>중 어느 것을 선호하는지</a:t>
            </a:r>
            <a:r>
              <a:rPr lang="en-US" altLang="ko-KR" sz="2200" dirty="0" smtClean="0"/>
              <a:t>?</a:t>
            </a:r>
            <a:endParaRPr lang="ko-KR" altLang="en-US" sz="22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2.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중간 결론 제시 방식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600" b="1" dirty="0" smtClean="0">
                <a:latin typeface="맑은 고딕"/>
                <a:ea typeface="맑은 고딕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600" b="1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sz="1600" dirty="0" smtClean="0"/>
              <a:t> 침해가 인정된다는 점과 관련 쟁점에 대한 잠정적 견해를 제시하는 정도가 적합함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준비명령 방식이 적합하고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구술방식의 혼용도 효율적임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r>
              <a:rPr lang="en-US" altLang="ko-KR" sz="1600" dirty="0" smtClean="0"/>
              <a:t> </a:t>
            </a:r>
            <a:r>
              <a:rPr lang="ko-KR" altLang="en-US" sz="1600" dirty="0" smtClean="0"/>
              <a:t>중간판결은 양 당사자가 모두 선호하지 않으리라고 보임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600" dirty="0" smtClean="0"/>
              <a:t>- </a:t>
            </a:r>
            <a:r>
              <a:rPr lang="ko-KR" altLang="en-US" sz="1600" dirty="0" smtClean="0"/>
              <a:t>구술로 간략한 결론 제시</a:t>
            </a:r>
            <a:endParaRPr lang="en-US" altLang="ko-KR" sz="1600" dirty="0" smtClean="0"/>
          </a:p>
          <a:p>
            <a:pPr algn="just"/>
            <a:r>
              <a:rPr lang="en-US" altLang="ko-KR" sz="1600" dirty="0" smtClean="0"/>
              <a:t>- </a:t>
            </a:r>
            <a:r>
              <a:rPr lang="ko-KR" altLang="en-US" sz="1600" dirty="0" smtClean="0"/>
              <a:t>중간판결은 구속력과 관련하여 여러 부작용이 있을 수 있음</a:t>
            </a:r>
            <a:endParaRPr lang="en-US" altLang="ko-KR" sz="1600" dirty="0" smtClean="0"/>
          </a:p>
          <a:p>
            <a:pPr algn="just"/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buFontTx/>
              <a:buChar char="-"/>
            </a:pPr>
            <a:r>
              <a:rPr lang="ko-KR" altLang="en-US" sz="1600" dirty="0" smtClean="0">
                <a:latin typeface="굴림" pitchFamily="50" charset="-127"/>
                <a:ea typeface="굴림" pitchFamily="50" charset="-127"/>
              </a:rPr>
              <a:t>구술로 간략한 결론 제시</a:t>
            </a:r>
            <a:endParaRPr lang="en-US" altLang="ko-KR" sz="1600" dirty="0" smtClean="0">
              <a:latin typeface="굴림" pitchFamily="50" charset="-127"/>
              <a:ea typeface="굴림" pitchFamily="50" charset="-127"/>
            </a:endParaRPr>
          </a:p>
          <a:p>
            <a:pPr algn="just">
              <a:buFontTx/>
              <a:buChar char="-"/>
            </a:pPr>
            <a:r>
              <a:rPr lang="en-US" altLang="ko-KR" sz="1600" dirty="0" smtClean="0">
                <a:latin typeface="굴림" pitchFamily="50" charset="-127"/>
                <a:ea typeface="굴림" pitchFamily="50" charset="-127"/>
              </a:rPr>
              <a:t> “</a:t>
            </a:r>
            <a:r>
              <a:rPr lang="ko-KR" altLang="en-US" sz="1600" dirty="0" smtClean="0"/>
              <a:t>손해액 심리로 나아갈 필요가 없을 정도로 침해 가능성이 완전히 부정된다고 볼 수 없다</a:t>
            </a:r>
            <a:r>
              <a:rPr lang="en-US" altLang="ko-KR" sz="1600" dirty="0" smtClean="0"/>
              <a:t>”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3.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중간 결론 제시 후 추가 공방 허용 여부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질문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42909" y="2645462"/>
            <a:ext cx="7889531" cy="3807874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852936"/>
            <a:ext cx="74168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2200" dirty="0" smtClean="0"/>
              <a:t>분리방식을 채택하는 경우에 법원은 침해 여부 심리를 위하여 당사자들에게 일정 기한 내에 침해에 관한 주장 및 증거를 모두 제출하라고 한 후에 침해 여부에 대한 견해를 밝힐 것인데</a:t>
            </a:r>
            <a:r>
              <a:rPr lang="en-US" altLang="ko-KR" sz="2200" dirty="0" smtClean="0"/>
              <a:t>, </a:t>
            </a:r>
            <a:r>
              <a:rPr lang="ko-KR" altLang="en-US" sz="2200" dirty="0" smtClean="0"/>
              <a:t>법원의 견해 표명 후에 당사자들이 다시 침해 여부에 대하여 다투는 것을 허용해야 하는가</a:t>
            </a:r>
            <a:r>
              <a:rPr lang="en-US" altLang="ko-KR" sz="2200" dirty="0" smtClean="0"/>
              <a:t>?</a:t>
            </a:r>
            <a:endParaRPr lang="ko-KR" altLang="en-US" sz="2200" dirty="0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8" descr="D:\김정배_백업\커버피아\프리젠테이션\카테고리별\기타\e_00010\sub_e_000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428596" y="387708"/>
            <a:ext cx="568325" cy="52322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ko-KR" sz="2800" b="1" dirty="0" smtClean="0">
                <a:solidFill>
                  <a:srgbClr val="355F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견명조" pitchFamily="18" charset="-127"/>
                <a:ea typeface="HY견명조" pitchFamily="18" charset="-127"/>
              </a:rPr>
              <a:t>Ⅰ.</a:t>
            </a:r>
            <a:endParaRPr lang="ko-KR" altLang="en-US" sz="2800" dirty="0">
              <a:solidFill>
                <a:srgbClr val="355F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Y견명조" pitchFamily="18" charset="-127"/>
              <a:ea typeface="HY견명조" pitchFamily="18" charset="-127"/>
            </a:endParaRPr>
          </a:p>
        </p:txBody>
      </p:sp>
      <p:sp>
        <p:nvSpPr>
          <p:cNvPr id="26" name="직사각형 10"/>
          <p:cNvSpPr>
            <a:spLocks noChangeArrowheads="1"/>
          </p:cNvSpPr>
          <p:nvPr/>
        </p:nvSpPr>
        <p:spPr bwMode="auto">
          <a:xfrm>
            <a:off x="917396" y="428604"/>
            <a:ext cx="622748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US" altLang="ko-KR" sz="2400" dirty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  </a:t>
            </a:r>
            <a:r>
              <a:rPr kumimoji="0" lang="ko-KR" altLang="en-US" sz="2400" dirty="0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침해소송 </a:t>
            </a:r>
            <a:r>
              <a:rPr kumimoji="0" lang="ko-KR" altLang="en-US" sz="2400" dirty="0" err="1" smtClean="0">
                <a:solidFill>
                  <a:srgbClr val="3D1096"/>
                </a:solidFill>
                <a:latin typeface="HY견고딕" pitchFamily="18" charset="-127"/>
                <a:ea typeface="HY견고딕" pitchFamily="18" charset="-127"/>
                <a:cs typeface="Arial" charset="0"/>
              </a:rPr>
              <a:t>심리메뉴얼</a:t>
            </a:r>
            <a:endParaRPr lang="ko-KR" altLang="en-US" sz="2400" dirty="0" smtClean="0">
              <a:solidFill>
                <a:srgbClr val="355F97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8429297" y="403391"/>
            <a:ext cx="367862" cy="34284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8619925" y="472968"/>
            <a:ext cx="534567" cy="39058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8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428596" y="1285860"/>
            <a:ext cx="8279578" cy="428628"/>
          </a:xfrm>
          <a:prstGeom prst="roundRect">
            <a:avLst>
              <a:gd name="adj" fmla="val 6301"/>
            </a:avLst>
          </a:prstGeom>
          <a:solidFill>
            <a:srgbClr val="1D6DCD"/>
          </a:solidFill>
          <a:ln w="57150" algn="ctr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endParaRPr kumimoji="0" lang="ko-KR" altLang="en-US" b="1" dirty="0">
              <a:latin typeface="Tw Cen MT" pitchFamily="34" charset="0"/>
              <a:ea typeface="HY얕은샘물M" pitchFamily="18" charset="-127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571472" y="1298990"/>
            <a:ext cx="7993827" cy="400110"/>
          </a:xfrm>
          <a:prstGeom prst="rect">
            <a:avLst/>
          </a:prstGeom>
          <a:noFill/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ko-KR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3.  </a:t>
            </a:r>
            <a:r>
              <a:rPr lang="ko-KR" altLang="en-US" sz="2000" dirty="0" smtClean="0">
                <a:solidFill>
                  <a:schemeClr val="bg1"/>
                </a:solidFill>
                <a:latin typeface="HY견고딕" pitchFamily="18" charset="-127"/>
                <a:ea typeface="HY견고딕" pitchFamily="18" charset="-127"/>
                <a:cs typeface="Arial"/>
              </a:rPr>
              <a:t>중간 결론 제시 후 추가 공방 허용 여부</a:t>
            </a:r>
            <a:endParaRPr lang="ko-KR" altLang="en-US" sz="2000" dirty="0">
              <a:solidFill>
                <a:schemeClr val="bg1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1036024" y="2051780"/>
            <a:ext cx="7250752" cy="400110"/>
          </a:xfrm>
          <a:prstGeom prst="rect">
            <a:avLst/>
          </a:prstGeom>
          <a:noFill/>
          <a:ln>
            <a:noFill/>
          </a:ln>
          <a:effectLst>
            <a:outerShdw blurRad="50800" dist="12700" dir="5400000" algn="t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ko-KR" altLang="en-US" sz="2000" dirty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 </a:t>
            </a:r>
            <a:r>
              <a:rPr lang="ko-KR" altLang="en-US" sz="2000" dirty="0" smtClean="0">
                <a:solidFill>
                  <a:srgbClr val="3E6FB2"/>
                </a:solidFill>
                <a:latin typeface="HY견고딕" pitchFamily="18" charset="-127"/>
                <a:ea typeface="HY견고딕" pitchFamily="18" charset="-127"/>
                <a:cs typeface="Arial"/>
              </a:rPr>
              <a:t>답변</a:t>
            </a:r>
            <a:endParaRPr lang="ko-KR" altLang="en-US" sz="2000" dirty="0">
              <a:solidFill>
                <a:srgbClr val="3E6FB2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2" name="모서리가 둥근 직사각형 5"/>
          <p:cNvSpPr/>
          <p:nvPr/>
        </p:nvSpPr>
        <p:spPr bwMode="auto">
          <a:xfrm>
            <a:off x="611560" y="2564904"/>
            <a:ext cx="7889531" cy="4032448"/>
          </a:xfrm>
          <a:prstGeom prst="roundRect">
            <a:avLst>
              <a:gd name="adj" fmla="val 6568"/>
            </a:avLst>
          </a:prstGeom>
          <a:noFill/>
          <a:ln w="1905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800" b="1" kern="0">
              <a:solidFill>
                <a:srgbClr val="05629A"/>
              </a:solidFill>
              <a:latin typeface="HY견고딕" pitchFamily="18" charset="-127"/>
              <a:ea typeface="HY견고딕" pitchFamily="18" charset="-127"/>
              <a:cs typeface="Arial"/>
            </a:endParaRPr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2E9DA7-4B23-401B-96B3-B73A486E34FA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827584" y="2708920"/>
            <a:ext cx="74168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err="1" smtClean="0">
                <a:latin typeface="맑은 고딕"/>
                <a:ea typeface="맑은 고딕"/>
              </a:rPr>
              <a:t>이응세</a:t>
            </a:r>
            <a:r>
              <a:rPr lang="ko-KR" altLang="en-US" sz="1600" b="1" dirty="0" smtClean="0">
                <a:latin typeface="맑은 고딕"/>
                <a:ea typeface="맑은 고딕"/>
              </a:rPr>
              <a:t>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변호사</a:t>
            </a:r>
            <a:r>
              <a:rPr lang="en-US" altLang="ko-KR" sz="1600" b="1" dirty="0" smtClean="0"/>
              <a:t> </a:t>
            </a:r>
          </a:p>
          <a:p>
            <a:pPr algn="just">
              <a:buFontTx/>
              <a:buChar char="-"/>
            </a:pPr>
            <a:r>
              <a:rPr lang="ko-KR" altLang="en-US" sz="1600" dirty="0" smtClean="0"/>
              <a:t> 법원의 잠정적 견해이므로 종국 판결 선고 전에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회 정도 종합적으로 주장</a:t>
            </a:r>
            <a:r>
              <a:rPr lang="en-US" altLang="ko-KR" sz="1600" dirty="0" smtClean="0">
                <a:latin typeface="맑은 고딕"/>
                <a:ea typeface="맑은 고딕"/>
              </a:rPr>
              <a:t>·</a:t>
            </a:r>
            <a:r>
              <a:rPr lang="ko-KR" altLang="en-US" sz="1600" dirty="0" smtClean="0"/>
              <a:t>입증할 기회를 주는 것이 적절함</a:t>
            </a:r>
            <a:endParaRPr lang="en-US" altLang="ko-KR" sz="1600" dirty="0" smtClean="0"/>
          </a:p>
          <a:p>
            <a:pPr algn="just">
              <a:buFontTx/>
              <a:buChar char="-"/>
            </a:pPr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한동수 변호사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>
              <a:buFontTx/>
              <a:buChar char="-"/>
            </a:pPr>
            <a:r>
              <a:rPr lang="ko-KR" altLang="en-US" sz="1600" dirty="0" smtClean="0"/>
              <a:t>추가로 다투는 것을 허용해야 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명시적인 법적 근거가 없는 이상 </a:t>
            </a:r>
            <a:r>
              <a:rPr lang="ko-KR" altLang="en-US" sz="1600" dirty="0" err="1" smtClean="0"/>
              <a:t>실권효에</a:t>
            </a:r>
            <a:r>
              <a:rPr lang="ko-KR" altLang="en-US" sz="1600" dirty="0" smtClean="0"/>
              <a:t> 관한 법리에 따라 </a:t>
            </a:r>
            <a:r>
              <a:rPr lang="ko-KR" altLang="en-US" sz="1600" dirty="0" err="1" smtClean="0"/>
              <a:t>규율되는</a:t>
            </a:r>
            <a:r>
              <a:rPr lang="ko-KR" altLang="en-US" sz="1600" dirty="0" smtClean="0"/>
              <a:t> 것이 타당함</a:t>
            </a:r>
            <a:endParaRPr lang="en-US" altLang="ko-KR" sz="1600" dirty="0" smtClean="0"/>
          </a:p>
          <a:p>
            <a:pPr algn="just"/>
            <a:endParaRPr lang="en-US" altLang="ko-KR" sz="1600" dirty="0" smtClean="0"/>
          </a:p>
          <a:p>
            <a:pPr algn="just"/>
            <a:r>
              <a:rPr lang="ko-KR" altLang="en-US" sz="1600" b="1" dirty="0" smtClean="0">
                <a:latin typeface="맑은 고딕"/>
                <a:ea typeface="맑은 고딕"/>
              </a:rPr>
              <a:t>○ </a:t>
            </a:r>
            <a:r>
              <a:rPr lang="ko-KR" altLang="en-US" sz="1600" b="1" dirty="0" smtClean="0">
                <a:latin typeface="맑은 고딕" pitchFamily="50" charset="-127"/>
                <a:ea typeface="맑은 고딕" pitchFamily="50" charset="-127"/>
              </a:rPr>
              <a:t>최종선 판사 </a:t>
            </a:r>
            <a:endParaRPr lang="en-US" altLang="ko-KR" sz="1600" b="1" dirty="0" smtClean="0">
              <a:latin typeface="맑은 고딕" pitchFamily="50" charset="-127"/>
              <a:ea typeface="맑은 고딕" pitchFamily="50" charset="-127"/>
            </a:endParaRPr>
          </a:p>
          <a:p>
            <a:pPr algn="just"/>
            <a:r>
              <a:rPr lang="en-US" altLang="ko-KR" sz="1600" dirty="0" smtClean="0">
                <a:latin typeface="굴림" pitchFamily="50" charset="-127"/>
                <a:ea typeface="굴림" pitchFamily="50" charset="-127"/>
              </a:rPr>
              <a:t>- </a:t>
            </a:r>
            <a:r>
              <a:rPr lang="ko-KR" altLang="en-US" sz="1600" dirty="0" smtClean="0">
                <a:latin typeface="굴림" pitchFamily="50" charset="-127"/>
                <a:ea typeface="굴림" pitchFamily="50" charset="-127"/>
              </a:rPr>
              <a:t>법원이 설정한 기한 이후에 제출하는 침해 관련 주장이나 증거는 원칙적으로 재정기간을 위반한 것이거나 실기한 공격방어방법이므로 특별한 사정이 없는 한 침해 여부에 대하여 추가로 다투는 것은 허용되지 않음</a:t>
            </a:r>
            <a:endParaRPr lang="ko-KR" altLang="en-US" sz="16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755576" y="2132856"/>
            <a:ext cx="302940" cy="273802"/>
          </a:xfrm>
          <a:prstGeom prst="roundRect">
            <a:avLst/>
          </a:prstGeom>
          <a:solidFill>
            <a:srgbClr val="5275D8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테마">
  <a:themeElements>
    <a:clrScheme name="사용자 지정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D8D8D8"/>
      </a:folHlink>
    </a:clrScheme>
    <a:fontScheme name="나눔명조">
      <a:majorFont>
        <a:latin typeface="나눔명조"/>
        <a:ea typeface="나눔명조"/>
        <a:cs typeface=""/>
      </a:majorFont>
      <a:minorFont>
        <a:latin typeface="나눔명조"/>
        <a:ea typeface="나눔명조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13842</TotalTime>
  <Words>1614</Words>
  <Application>Microsoft Office PowerPoint</Application>
  <PresentationFormat>화면 슬라이드 쇼(4:3)</PresentationFormat>
  <Paragraphs>257</Paragraphs>
  <Slides>22</Slides>
  <Notes>19</Notes>
  <HiddenSlides>0</HiddenSlides>
  <MMClips>0</MMClips>
  <ScaleCrop>false</ScaleCrop>
  <HeadingPairs>
    <vt:vector size="4" baseType="variant">
      <vt:variant>
        <vt:lpstr>테마</vt:lpstr>
      </vt:variant>
      <vt:variant>
        <vt:i4>3</vt:i4>
      </vt:variant>
      <vt:variant>
        <vt:lpstr>슬라이드 제목</vt:lpstr>
      </vt:variant>
      <vt:variant>
        <vt:i4>22</vt:i4>
      </vt:variant>
    </vt:vector>
  </HeadingPairs>
  <TitlesOfParts>
    <vt:vector size="25" baseType="lpstr">
      <vt:lpstr>Office 테마</vt:lpstr>
      <vt:lpstr>디자인 사용자 지정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Black Edition SP3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www.ptinside.co.kr</dc:creator>
  <cp:lastModifiedBy>Windows 사용자</cp:lastModifiedBy>
  <cp:revision>2356</cp:revision>
  <dcterms:created xsi:type="dcterms:W3CDTF">2009-08-16T05:15:51Z</dcterms:created>
  <dcterms:modified xsi:type="dcterms:W3CDTF">2016-06-13T01:30:13Z</dcterms:modified>
</cp:coreProperties>
</file>