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163" r:id="rId1"/>
  </p:sldMasterIdLst>
  <p:notesMasterIdLst>
    <p:notesMasterId r:id="rId37"/>
  </p:notesMasterIdLst>
  <p:handoutMasterIdLst>
    <p:handoutMasterId r:id="rId38"/>
  </p:handoutMasterIdLst>
  <p:sldIdLst>
    <p:sldId id="256" r:id="rId2"/>
    <p:sldId id="765" r:id="rId3"/>
    <p:sldId id="658" r:id="rId4"/>
    <p:sldId id="623" r:id="rId5"/>
    <p:sldId id="699" r:id="rId6"/>
    <p:sldId id="738" r:id="rId7"/>
    <p:sldId id="740" r:id="rId8"/>
    <p:sldId id="725" r:id="rId9"/>
    <p:sldId id="747" r:id="rId10"/>
    <p:sldId id="753" r:id="rId11"/>
    <p:sldId id="732" r:id="rId12"/>
    <p:sldId id="700" r:id="rId13"/>
    <p:sldId id="730" r:id="rId14"/>
    <p:sldId id="731" r:id="rId15"/>
    <p:sldId id="748" r:id="rId16"/>
    <p:sldId id="701" r:id="rId17"/>
    <p:sldId id="736" r:id="rId18"/>
    <p:sldId id="754" r:id="rId19"/>
    <p:sldId id="757" r:id="rId20"/>
    <p:sldId id="708" r:id="rId21"/>
    <p:sldId id="755" r:id="rId22"/>
    <p:sldId id="758" r:id="rId23"/>
    <p:sldId id="741" r:id="rId24"/>
    <p:sldId id="751" r:id="rId25"/>
    <p:sldId id="723" r:id="rId26"/>
    <p:sldId id="752" r:id="rId27"/>
    <p:sldId id="763" r:id="rId28"/>
    <p:sldId id="760" r:id="rId29"/>
    <p:sldId id="756" r:id="rId30"/>
    <p:sldId id="759" r:id="rId31"/>
    <p:sldId id="744" r:id="rId32"/>
    <p:sldId id="743" r:id="rId33"/>
    <p:sldId id="761" r:id="rId34"/>
    <p:sldId id="762" r:id="rId35"/>
    <p:sldId id="764" r:id="rId36"/>
  </p:sldIdLst>
  <p:sldSz cx="9906000" cy="6858000" type="A4"/>
  <p:notesSz cx="6807200" cy="9939338"/>
  <p:custDataLst>
    <p:tags r:id="rId39"/>
  </p:custDataLst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Calibri" pitchFamily="34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9DBBD"/>
    <a:srgbClr val="F6CBA0"/>
    <a:srgbClr val="F4BE88"/>
    <a:srgbClr val="F1B06F"/>
    <a:srgbClr val="ED9741"/>
    <a:srgbClr val="EA8622"/>
    <a:srgbClr val="EA841E"/>
    <a:srgbClr val="FBE6D1"/>
    <a:srgbClr val="FAE2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46" autoAdjust="0"/>
    <p:restoredTop sz="94472" autoAdjust="0"/>
  </p:normalViewPr>
  <p:slideViewPr>
    <p:cSldViewPr showGuides="1">
      <p:cViewPr>
        <p:scale>
          <a:sx n="104" d="100"/>
          <a:sy n="104" d="100"/>
        </p:scale>
        <p:origin x="-102" y="-120"/>
      </p:cViewPr>
      <p:guideLst>
        <p:guide orient="horz" pos="4065"/>
        <p:guide orient="horz" pos="935"/>
        <p:guide pos="217"/>
        <p:guide pos="60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F2022-BE93-450F-9E7C-17E73D07C275}" type="datetimeFigureOut">
              <a:rPr lang="ko-KR" altLang="en-US" smtClean="0"/>
              <a:t>2016-06-10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53D778-683F-4781-978F-A04A385160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6826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B6356859-088B-4248-BDAE-6DF53DAC3569}" type="datetimeFigureOut">
              <a:rPr lang="ko-KR" altLang="en-US"/>
              <a:pPr>
                <a:defRPr/>
              </a:pPr>
              <a:t>2016-06-10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2788" y="746125"/>
            <a:ext cx="53816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 smtClean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굴림" pitchFamily="50" charset="-127"/>
              </a:defRPr>
            </a:lvl1pPr>
          </a:lstStyle>
          <a:p>
            <a:pPr>
              <a:defRPr/>
            </a:pPr>
            <a:fld id="{2BB6BB2C-9C0D-4BB8-9AA9-0D50458AD98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7815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6BB2C-9C0D-4BB8-9AA9-0D50458AD983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0568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슬라이드 노트 개체 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kumimoji="1" lang="ko-KR" altLang="en-US" dirty="0">
              <a:solidFill>
                <a:schemeClr val="tx2"/>
              </a:solidFill>
              <a:latin typeface="굴림" pitchFamily="50" charset="-127"/>
              <a:ea typeface="굴림" pitchFamily="50" charset="-127"/>
              <a:cs typeface="Calibri" pitchFamily="34" charset="0"/>
            </a:endParaRPr>
          </a:p>
        </p:txBody>
      </p:sp>
      <p:sp>
        <p:nvSpPr>
          <p:cNvPr id="94212" name="슬라이드 번호 개체 틀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1pPr>
            <a:lvl2pPr marL="717541" indent="-2759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2pPr>
            <a:lvl3pPr marL="1103909" indent="-22078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3pPr>
            <a:lvl4pPr marL="1545473" indent="-22078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4pPr>
            <a:lvl5pPr marL="1987037" indent="-220782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5pPr>
            <a:lvl6pPr marL="2428601" indent="-22078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6pPr>
            <a:lvl7pPr marL="2870164" indent="-22078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7pPr>
            <a:lvl8pPr marL="3311728" indent="-22078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8pPr>
            <a:lvl9pPr marL="3753292" indent="-22078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defRPr>
            </a:lvl9pPr>
          </a:lstStyle>
          <a:p>
            <a:pPr eaLnBrk="1" hangingPunct="1">
              <a:spcBef>
                <a:spcPct val="0"/>
              </a:spcBef>
            </a:pPr>
            <a:fld id="{CB45983B-4239-43EF-AD9B-51F4B8EE9A9C}" type="slidenum">
              <a:rPr lang="ko-KR" altLang="en-US" smtClean="0">
                <a:solidFill>
                  <a:srgbClr val="000000"/>
                </a:solidFill>
                <a:latin typeface="Calibri" pitchFamily="34" charset="0"/>
                <a:ea typeface="굴림" pitchFamily="50" charset="-127"/>
              </a:rPr>
              <a:pPr eaLnBrk="1" hangingPunct="1">
                <a:spcBef>
                  <a:spcPct val="0"/>
                </a:spcBef>
              </a:pPr>
              <a:t>35</a:t>
            </a:fld>
            <a:endParaRPr lang="en-US" altLang="ko-KR">
              <a:solidFill>
                <a:srgbClr val="000000"/>
              </a:solidFill>
              <a:latin typeface="Calibri" pitchFamily="34" charset="0"/>
              <a:ea typeface="굴림" pitchFamily="50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21953"/>
            <a:ext cx="9918700" cy="731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그림 4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505" y="6409198"/>
            <a:ext cx="1677881" cy="168084"/>
          </a:xfrm>
          <a:prstGeom prst="rect">
            <a:avLst/>
          </a:prstGeom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7134225" y="288925"/>
            <a:ext cx="2474913" cy="15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9569" tIns="49785" rIns="99569" bIns="49785"/>
          <a:lstStyle>
            <a:lvl1pPr defTabSz="995363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  <a:lvl2pPr marL="742950" indent="-285750" defTabSz="995363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2pPr>
            <a:lvl3pPr marL="1143000" indent="-228600" defTabSz="995363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3pPr>
            <a:lvl4pPr marL="1600200" indent="-228600" defTabSz="995363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4pPr>
            <a:lvl5pPr marL="2057400" indent="-228600" defTabSz="995363" eaLnBrk="0" hangingPunct="0"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9pPr>
          </a:lstStyle>
          <a:p>
            <a:pPr algn="r" eaLnBrk="1" latinLnBrk="0" hangingPunct="1">
              <a:defRPr/>
            </a:pPr>
            <a:r>
              <a:rPr kumimoji="0" lang="en-US" altLang="ko-KR" sz="700" b="0" dirty="0" smtClean="0">
                <a:solidFill>
                  <a:prstClr val="white"/>
                </a:solidFill>
                <a:latin typeface="Calibri" pitchFamily="34" charset="0"/>
              </a:rPr>
              <a:t>HIGHLY CONFIDENTIAL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6244" y="4293096"/>
            <a:ext cx="6934200" cy="215444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0" indent="0" eaLnBrk="1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FontTx/>
              <a:buNone/>
              <a:defRPr sz="1400" b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  <a:cs typeface="Arial" pitchFamily="34" charset="0"/>
              </a:defRPr>
            </a:lvl1pPr>
          </a:lstStyle>
          <a:p>
            <a:pPr lvl="0"/>
            <a:endParaRPr lang="ko-KR" altLang="en-US" noProof="0" dirty="0" smtClean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56078" y="1700213"/>
            <a:ext cx="8543925" cy="1152524"/>
          </a:xfr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lang="ko-KR" altLang="en-US" sz="4000" b="0" noProof="0" dirty="0" smtClean="0">
                <a:latin typeface="+mn-lt"/>
                <a:cs typeface="Arial" pitchFamily="34" charset="0"/>
              </a:defRPr>
            </a:lvl1pPr>
          </a:lstStyle>
          <a:p>
            <a:pPr lvl="0">
              <a:spcAft>
                <a:spcPct val="30000"/>
              </a:spcAft>
            </a:pPr>
            <a:endParaRPr lang="ko-KR" altLang="en-US" noProof="0" dirty="0" smtClean="0"/>
          </a:p>
        </p:txBody>
      </p:sp>
      <p:grpSp>
        <p:nvGrpSpPr>
          <p:cNvPr id="30" name="그룹 10"/>
          <p:cNvGrpSpPr>
            <a:grpSpLocks/>
          </p:cNvGrpSpPr>
          <p:nvPr userDrawn="1"/>
        </p:nvGrpSpPr>
        <p:grpSpPr bwMode="auto">
          <a:xfrm>
            <a:off x="-19050" y="6731000"/>
            <a:ext cx="9925050" cy="0"/>
            <a:chOff x="-19050" y="6731595"/>
            <a:chExt cx="9925050" cy="0"/>
          </a:xfrm>
        </p:grpSpPr>
        <p:cxnSp>
          <p:nvCxnSpPr>
            <p:cNvPr id="31" name="직선 연결선 2"/>
            <p:cNvCxnSpPr>
              <a:cxnSpLocks noChangeShapeType="1"/>
            </p:cNvCxnSpPr>
            <p:nvPr/>
          </p:nvCxnSpPr>
          <p:spPr bwMode="auto">
            <a:xfrm>
              <a:off x="-19050" y="6731595"/>
              <a:ext cx="7817037" cy="0"/>
            </a:xfrm>
            <a:prstGeom prst="line">
              <a:avLst/>
            </a:prstGeom>
            <a:noFill/>
            <a:ln w="19050" algn="ctr">
              <a:solidFill>
                <a:srgbClr val="682C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32" name="직선 연결선 3"/>
            <p:cNvCxnSpPr>
              <a:cxnSpLocks noChangeShapeType="1"/>
            </p:cNvCxnSpPr>
            <p:nvPr/>
          </p:nvCxnSpPr>
          <p:spPr bwMode="auto">
            <a:xfrm>
              <a:off x="7797987" y="6731595"/>
              <a:ext cx="2108013" cy="0"/>
            </a:xfrm>
            <a:prstGeom prst="line">
              <a:avLst/>
            </a:prstGeom>
            <a:noFill/>
            <a:ln w="19050" algn="ctr">
              <a:solidFill>
                <a:srgbClr val="F1590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658476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 of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그룹 10"/>
          <p:cNvGrpSpPr>
            <a:grpSpLocks/>
          </p:cNvGrpSpPr>
          <p:nvPr userDrawn="1"/>
        </p:nvGrpSpPr>
        <p:grpSpPr bwMode="auto">
          <a:xfrm>
            <a:off x="-19050" y="6731000"/>
            <a:ext cx="9925050" cy="0"/>
            <a:chOff x="-19050" y="6731595"/>
            <a:chExt cx="9925050" cy="0"/>
          </a:xfrm>
        </p:grpSpPr>
        <p:cxnSp>
          <p:nvCxnSpPr>
            <p:cNvPr id="19" name="직선 연결선 2"/>
            <p:cNvCxnSpPr>
              <a:cxnSpLocks noChangeShapeType="1"/>
            </p:cNvCxnSpPr>
            <p:nvPr/>
          </p:nvCxnSpPr>
          <p:spPr bwMode="auto">
            <a:xfrm>
              <a:off x="-19050" y="6731595"/>
              <a:ext cx="7817037" cy="0"/>
            </a:xfrm>
            <a:prstGeom prst="line">
              <a:avLst/>
            </a:prstGeom>
            <a:noFill/>
            <a:ln w="19050" algn="ctr">
              <a:solidFill>
                <a:srgbClr val="682C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0" name="직선 연결선 3"/>
            <p:cNvCxnSpPr>
              <a:cxnSpLocks noChangeShapeType="1"/>
            </p:cNvCxnSpPr>
            <p:nvPr/>
          </p:nvCxnSpPr>
          <p:spPr bwMode="auto">
            <a:xfrm>
              <a:off x="7797987" y="6731595"/>
              <a:ext cx="2108013" cy="0"/>
            </a:xfrm>
            <a:prstGeom prst="line">
              <a:avLst/>
            </a:prstGeom>
            <a:noFill/>
            <a:ln w="19050" algn="ctr">
              <a:solidFill>
                <a:srgbClr val="F1590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</p:grpSp>
      <p:pic>
        <p:nvPicPr>
          <p:cNvPr id="22" name="그림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230" y="6542671"/>
            <a:ext cx="1235869" cy="123804"/>
          </a:xfrm>
          <a:prstGeom prst="rect">
            <a:avLst/>
          </a:prstGeom>
        </p:spPr>
      </p:pic>
      <p:pic>
        <p:nvPicPr>
          <p:cNvPr id="21" name="Picture 3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91870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그룹 22"/>
          <p:cNvGrpSpPr/>
          <p:nvPr userDrawn="1"/>
        </p:nvGrpSpPr>
        <p:grpSpPr>
          <a:xfrm>
            <a:off x="0" y="558800"/>
            <a:ext cx="9906000" cy="61912"/>
            <a:chOff x="0" y="-1257"/>
            <a:chExt cx="9987816" cy="702000"/>
          </a:xfrm>
        </p:grpSpPr>
        <p:sp>
          <p:nvSpPr>
            <p:cNvPr id="24" name="직사각형 23"/>
            <p:cNvSpPr/>
            <p:nvPr/>
          </p:nvSpPr>
          <p:spPr>
            <a:xfrm>
              <a:off x="0" y="-1257"/>
              <a:ext cx="792000" cy="702000"/>
            </a:xfrm>
            <a:prstGeom prst="rect">
              <a:avLst/>
            </a:prstGeom>
            <a:solidFill>
              <a:srgbClr val="682C1A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766318" y="-1257"/>
              <a:ext cx="792000" cy="702000"/>
            </a:xfrm>
            <a:prstGeom prst="rect">
              <a:avLst/>
            </a:prstGeom>
            <a:solidFill>
              <a:srgbClr val="833821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1532636" y="-1257"/>
              <a:ext cx="792000" cy="702000"/>
            </a:xfrm>
            <a:prstGeom prst="rect">
              <a:avLst/>
            </a:prstGeom>
            <a:solidFill>
              <a:srgbClr val="95491F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2298954" y="-1257"/>
              <a:ext cx="792000" cy="702000"/>
            </a:xfrm>
            <a:prstGeom prst="rect">
              <a:avLst/>
            </a:prstGeom>
            <a:solidFill>
              <a:srgbClr val="B4571E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3065272" y="-1257"/>
              <a:ext cx="792000" cy="702000"/>
            </a:xfrm>
            <a:prstGeom prst="rect">
              <a:avLst/>
            </a:prstGeom>
            <a:solidFill>
              <a:srgbClr val="CC6322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3831590" y="-1257"/>
              <a:ext cx="792000" cy="702000"/>
            </a:xfrm>
            <a:prstGeom prst="rect">
              <a:avLst/>
            </a:prstGeom>
            <a:solidFill>
              <a:srgbClr val="E66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4597908" y="-1257"/>
              <a:ext cx="792000" cy="702000"/>
            </a:xfrm>
            <a:prstGeom prst="rect">
              <a:avLst/>
            </a:prstGeom>
            <a:solidFill>
              <a:srgbClr val="EC8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5364226" y="-1257"/>
              <a:ext cx="792000" cy="702000"/>
            </a:xfrm>
            <a:prstGeom prst="rect">
              <a:avLst/>
            </a:prstGeom>
            <a:solidFill>
              <a:srgbClr val="EE9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6130544" y="-1257"/>
              <a:ext cx="792000" cy="702000"/>
            </a:xfrm>
            <a:prstGeom prst="rect">
              <a:avLst/>
            </a:prstGeom>
            <a:solidFill>
              <a:srgbClr val="F2A7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6896862" y="-1257"/>
              <a:ext cx="792000" cy="702000"/>
            </a:xfrm>
            <a:prstGeom prst="rect">
              <a:avLst/>
            </a:prstGeom>
            <a:solidFill>
              <a:srgbClr val="F7C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7663180" y="-1257"/>
              <a:ext cx="792000" cy="702000"/>
            </a:xfrm>
            <a:prstGeom prst="rect">
              <a:avLst/>
            </a:prstGeom>
            <a:solidFill>
              <a:srgbClr val="F8D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429498" y="-1257"/>
              <a:ext cx="792000" cy="702000"/>
            </a:xfrm>
            <a:prstGeom prst="rect">
              <a:avLst/>
            </a:prstGeom>
            <a:solidFill>
              <a:srgbClr val="FAD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9195816" y="-1257"/>
              <a:ext cx="792000" cy="702000"/>
            </a:xfrm>
            <a:prstGeom prst="rect">
              <a:avLst/>
            </a:prstGeom>
            <a:solidFill>
              <a:srgbClr val="FCE5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8" name="직사각형 37"/>
          <p:cNvSpPr/>
          <p:nvPr userDrawn="1"/>
        </p:nvSpPr>
        <p:spPr>
          <a:xfrm>
            <a:off x="560512" y="1065436"/>
            <a:ext cx="2050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4000" b="0" kern="0" cap="small" dirty="0" smtClean="0">
                <a:solidFill>
                  <a:schemeClr val="bg1">
                    <a:lumMod val="50000"/>
                  </a:schemeClr>
                </a:solidFill>
                <a:latin typeface="+mj-lt"/>
                <a:ea typeface="+mj-ea"/>
              </a:rPr>
              <a:t>Contents</a:t>
            </a:r>
            <a:endParaRPr lang="ko-KR" altLang="en-US" b="0" dirty="0">
              <a:solidFill>
                <a:schemeClr val="bg1">
                  <a:lumMod val="5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37" name="텍스트 개체 틀 2"/>
          <p:cNvSpPr>
            <a:spLocks noGrp="1"/>
          </p:cNvSpPr>
          <p:nvPr>
            <p:ph type="body" sz="quarter" idx="10"/>
          </p:nvPr>
        </p:nvSpPr>
        <p:spPr>
          <a:xfrm>
            <a:off x="4381500" y="2637594"/>
            <a:ext cx="5181600" cy="3167670"/>
          </a:xfrm>
          <a:prstGeom prst="rect">
            <a:avLst/>
          </a:prstGeom>
        </p:spPr>
        <p:txBody>
          <a:bodyPr anchor="ctr"/>
          <a:lstStyle>
            <a:lvl1pPr marL="600075" indent="-514350" algn="l" rtl="0" fontAlgn="base" latinLnBrk="0">
              <a:lnSpc>
                <a:spcPct val="100000"/>
              </a:lnSpc>
              <a:spcBef>
                <a:spcPct val="0"/>
              </a:spcBef>
              <a:spcAft>
                <a:spcPts val="2000"/>
              </a:spcAft>
              <a:buClrTx/>
              <a:buFont typeface="+mj-lt"/>
              <a:buAutoNum type="romanUcPeriod"/>
              <a:defRPr kumimoji="1" lang="ko-KR" altLang="en-US" sz="2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58792827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ain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344488" y="2802136"/>
            <a:ext cx="9217025" cy="1058912"/>
          </a:xfrm>
        </p:spPr>
        <p:txBody>
          <a:bodyPr/>
          <a:lstStyle>
            <a:lvl1pPr algn="ctr">
              <a:defRPr sz="3800" b="0">
                <a:solidFill>
                  <a:schemeClr val="bg2"/>
                </a:solidFill>
                <a:latin typeface="+mj-lt"/>
                <a:ea typeface="+mj-ea"/>
              </a:defRPr>
            </a:lvl1pPr>
          </a:lstStyle>
          <a:p>
            <a:endParaRPr lang="ko-KR" altLang="en-US" dirty="0"/>
          </a:p>
        </p:txBody>
      </p:sp>
      <p:grpSp>
        <p:nvGrpSpPr>
          <p:cNvPr id="20" name="그룹 10"/>
          <p:cNvGrpSpPr>
            <a:grpSpLocks/>
          </p:cNvGrpSpPr>
          <p:nvPr userDrawn="1"/>
        </p:nvGrpSpPr>
        <p:grpSpPr bwMode="auto">
          <a:xfrm>
            <a:off x="-19050" y="6731000"/>
            <a:ext cx="9925050" cy="0"/>
            <a:chOff x="-19050" y="6731595"/>
            <a:chExt cx="9925050" cy="0"/>
          </a:xfrm>
        </p:grpSpPr>
        <p:cxnSp>
          <p:nvCxnSpPr>
            <p:cNvPr id="21" name="직선 연결선 2"/>
            <p:cNvCxnSpPr>
              <a:cxnSpLocks noChangeShapeType="1"/>
            </p:cNvCxnSpPr>
            <p:nvPr/>
          </p:nvCxnSpPr>
          <p:spPr bwMode="auto">
            <a:xfrm>
              <a:off x="-19050" y="6731595"/>
              <a:ext cx="7817037" cy="0"/>
            </a:xfrm>
            <a:prstGeom prst="line">
              <a:avLst/>
            </a:prstGeom>
            <a:noFill/>
            <a:ln w="19050" algn="ctr">
              <a:solidFill>
                <a:srgbClr val="682C1A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22" name="직선 연결선 3"/>
            <p:cNvCxnSpPr>
              <a:cxnSpLocks noChangeShapeType="1"/>
            </p:cNvCxnSpPr>
            <p:nvPr/>
          </p:nvCxnSpPr>
          <p:spPr bwMode="auto">
            <a:xfrm>
              <a:off x="7797987" y="6731595"/>
              <a:ext cx="2108013" cy="0"/>
            </a:xfrm>
            <a:prstGeom prst="line">
              <a:avLst/>
            </a:prstGeom>
            <a:noFill/>
            <a:ln w="19050" algn="ctr">
              <a:solidFill>
                <a:srgbClr val="F1590E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</p:grpSp>
      <p:pic>
        <p:nvPicPr>
          <p:cNvPr id="24" name="그림 2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230" y="6542671"/>
            <a:ext cx="1235869" cy="123804"/>
          </a:xfrm>
          <a:prstGeom prst="rect">
            <a:avLst/>
          </a:prstGeom>
        </p:spPr>
      </p:pic>
      <p:pic>
        <p:nvPicPr>
          <p:cNvPr id="23" name="Picture 3"/>
          <p:cNvPicPr>
            <a:picLocks noChangeAspect="1" noChangeArrowheads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918700" cy="55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5" name="그룹 24"/>
          <p:cNvGrpSpPr/>
          <p:nvPr userDrawn="1"/>
        </p:nvGrpSpPr>
        <p:grpSpPr>
          <a:xfrm>
            <a:off x="0" y="558800"/>
            <a:ext cx="9906000" cy="61912"/>
            <a:chOff x="0" y="-1257"/>
            <a:chExt cx="9987816" cy="702000"/>
          </a:xfrm>
        </p:grpSpPr>
        <p:sp>
          <p:nvSpPr>
            <p:cNvPr id="26" name="직사각형 25"/>
            <p:cNvSpPr/>
            <p:nvPr/>
          </p:nvSpPr>
          <p:spPr>
            <a:xfrm>
              <a:off x="0" y="-1257"/>
              <a:ext cx="792000" cy="702000"/>
            </a:xfrm>
            <a:prstGeom prst="rect">
              <a:avLst/>
            </a:prstGeom>
            <a:solidFill>
              <a:srgbClr val="682C1A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766318" y="-1257"/>
              <a:ext cx="792000" cy="702000"/>
            </a:xfrm>
            <a:prstGeom prst="rect">
              <a:avLst/>
            </a:prstGeom>
            <a:solidFill>
              <a:srgbClr val="833821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1532636" y="-1257"/>
              <a:ext cx="792000" cy="702000"/>
            </a:xfrm>
            <a:prstGeom prst="rect">
              <a:avLst/>
            </a:prstGeom>
            <a:solidFill>
              <a:srgbClr val="95491F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298954" y="-1257"/>
              <a:ext cx="792000" cy="702000"/>
            </a:xfrm>
            <a:prstGeom prst="rect">
              <a:avLst/>
            </a:prstGeom>
            <a:solidFill>
              <a:srgbClr val="B4571E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5" name="직사각형 44"/>
            <p:cNvSpPr/>
            <p:nvPr/>
          </p:nvSpPr>
          <p:spPr>
            <a:xfrm>
              <a:off x="3065272" y="-1257"/>
              <a:ext cx="792000" cy="702000"/>
            </a:xfrm>
            <a:prstGeom prst="rect">
              <a:avLst/>
            </a:prstGeom>
            <a:solidFill>
              <a:srgbClr val="CC6322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3831590" y="-1257"/>
              <a:ext cx="792000" cy="702000"/>
            </a:xfrm>
            <a:prstGeom prst="rect">
              <a:avLst/>
            </a:prstGeom>
            <a:solidFill>
              <a:srgbClr val="E66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7" name="직사각형 46"/>
            <p:cNvSpPr/>
            <p:nvPr/>
          </p:nvSpPr>
          <p:spPr>
            <a:xfrm>
              <a:off x="4597908" y="-1257"/>
              <a:ext cx="792000" cy="702000"/>
            </a:xfrm>
            <a:prstGeom prst="rect">
              <a:avLst/>
            </a:prstGeom>
            <a:solidFill>
              <a:srgbClr val="EC8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8" name="직사각형 47"/>
            <p:cNvSpPr/>
            <p:nvPr/>
          </p:nvSpPr>
          <p:spPr>
            <a:xfrm>
              <a:off x="5364226" y="-1257"/>
              <a:ext cx="792000" cy="702000"/>
            </a:xfrm>
            <a:prstGeom prst="rect">
              <a:avLst/>
            </a:prstGeom>
            <a:solidFill>
              <a:srgbClr val="EE9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9" name="직사각형 48"/>
            <p:cNvSpPr/>
            <p:nvPr/>
          </p:nvSpPr>
          <p:spPr>
            <a:xfrm>
              <a:off x="6130544" y="-1257"/>
              <a:ext cx="792000" cy="702000"/>
            </a:xfrm>
            <a:prstGeom prst="rect">
              <a:avLst/>
            </a:prstGeom>
            <a:solidFill>
              <a:srgbClr val="F2A7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50" name="직사각형 49"/>
            <p:cNvSpPr/>
            <p:nvPr/>
          </p:nvSpPr>
          <p:spPr>
            <a:xfrm>
              <a:off x="6896862" y="-1257"/>
              <a:ext cx="792000" cy="702000"/>
            </a:xfrm>
            <a:prstGeom prst="rect">
              <a:avLst/>
            </a:prstGeom>
            <a:solidFill>
              <a:srgbClr val="F7C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7663180" y="-1257"/>
              <a:ext cx="792000" cy="702000"/>
            </a:xfrm>
            <a:prstGeom prst="rect">
              <a:avLst/>
            </a:prstGeom>
            <a:solidFill>
              <a:srgbClr val="F8D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52" name="직사각형 51"/>
            <p:cNvSpPr/>
            <p:nvPr/>
          </p:nvSpPr>
          <p:spPr>
            <a:xfrm>
              <a:off x="8429498" y="-1257"/>
              <a:ext cx="792000" cy="702000"/>
            </a:xfrm>
            <a:prstGeom prst="rect">
              <a:avLst/>
            </a:prstGeom>
            <a:solidFill>
              <a:srgbClr val="FAD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9195816" y="-1257"/>
              <a:ext cx="792000" cy="702000"/>
            </a:xfrm>
            <a:prstGeom prst="rect">
              <a:avLst/>
            </a:prstGeom>
            <a:solidFill>
              <a:srgbClr val="FCE5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2928234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>
          <a:xfrm>
            <a:off x="344488" y="2802136"/>
            <a:ext cx="9217025" cy="1058912"/>
          </a:xfrm>
        </p:spPr>
        <p:txBody>
          <a:bodyPr/>
          <a:lstStyle>
            <a:lvl1pPr algn="ctr">
              <a:defRPr kumimoji="1" lang="ko-KR" altLang="en-US" sz="3200" b="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ko-KR" altLang="en-US" dirty="0"/>
          </a:p>
        </p:txBody>
      </p:sp>
      <p:sp>
        <p:nvSpPr>
          <p:cNvPr id="31" name="직사각형 30"/>
          <p:cNvSpPr/>
          <p:nvPr userDrawn="1"/>
        </p:nvSpPr>
        <p:spPr>
          <a:xfrm>
            <a:off x="0" y="0"/>
            <a:ext cx="9906000" cy="620688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 userDrawn="1"/>
        </p:nvSpPr>
        <p:spPr>
          <a:xfrm>
            <a:off x="0" y="6742113"/>
            <a:ext cx="9906000" cy="115887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230" y="6542671"/>
            <a:ext cx="1235869" cy="12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45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  <a:ea typeface="+mj-ea"/>
              </a:defRPr>
            </a:lvl1pPr>
          </a:lstStyle>
          <a:p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quarter" idx="10"/>
          </p:nvPr>
        </p:nvSpPr>
        <p:spPr>
          <a:xfrm>
            <a:off x="560388" y="1484313"/>
            <a:ext cx="9001125" cy="496887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>
                <a:latin typeface="+mn-lt"/>
                <a:ea typeface="+mn-ea"/>
              </a:defRPr>
            </a:lvl1pPr>
            <a:lvl2pPr marL="715963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tabLst/>
              <a:defRPr sz="1800">
                <a:latin typeface="+mn-lt"/>
                <a:ea typeface="+mn-ea"/>
              </a:defRPr>
            </a:lvl2pPr>
            <a:lvl3pPr marL="10604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600">
                <a:latin typeface="+mn-lt"/>
                <a:ea typeface="+mn-ea"/>
              </a:defRPr>
            </a:lvl3pPr>
            <a:lvl4pPr marL="1365250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defRPr sz="1400">
                <a:latin typeface="+mn-lt"/>
                <a:ea typeface="+mn-ea"/>
              </a:defRPr>
            </a:lvl4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666395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061429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188913"/>
            <a:ext cx="9906000" cy="12954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360669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dde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 userDrawn="1"/>
        </p:nvSpPr>
        <p:spPr>
          <a:xfrm>
            <a:off x="0" y="0"/>
            <a:ext cx="9906000" cy="148431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1" y="-1257"/>
            <a:ext cx="9907588" cy="134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4797951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78150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vmlDrawing" Target="../drawings/vmlDrawing1.v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 hidden="1"/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30072645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4" name="think-cell Slide" r:id="rId13" imgW="270" imgH="270" progId="TCLayout.ActiveDocument.1">
                  <p:embed/>
                </p:oleObj>
              </mc:Choice>
              <mc:Fallback>
                <p:oleObj name="think-cell Slide" r:id="rId13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8" name="그림 27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230" y="6542671"/>
            <a:ext cx="1235869" cy="123804"/>
          </a:xfrm>
          <a:prstGeom prst="rect">
            <a:avLst/>
          </a:prstGeom>
        </p:spPr>
      </p:pic>
      <p:cxnSp>
        <p:nvCxnSpPr>
          <p:cNvPr id="8" name="직선 연결선 7"/>
          <p:cNvCxnSpPr/>
          <p:nvPr userDrawn="1"/>
        </p:nvCxnSpPr>
        <p:spPr>
          <a:xfrm>
            <a:off x="0" y="1071786"/>
            <a:ext cx="9906000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4487" y="195924"/>
            <a:ext cx="9217025" cy="785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ko-KR" altLang="en-US" dirty="0" smtClean="0"/>
          </a:p>
        </p:txBody>
      </p:sp>
      <p:cxnSp>
        <p:nvCxnSpPr>
          <p:cNvPr id="29" name="직선 연결선 28"/>
          <p:cNvCxnSpPr/>
          <p:nvPr userDrawn="1"/>
        </p:nvCxnSpPr>
        <p:spPr>
          <a:xfrm>
            <a:off x="8208600" y="6548433"/>
            <a:ext cx="0" cy="12065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/>
          <p:cNvSpPr/>
          <p:nvPr userDrawn="1"/>
        </p:nvSpPr>
        <p:spPr>
          <a:xfrm>
            <a:off x="7689304" y="6540262"/>
            <a:ext cx="522268" cy="1345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7EE3D3-5033-46DF-8126-1868DE3FF9D7}" type="slidenum">
              <a:rPr kumimoji="1" lang="en-US" altLang="ko-KR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굴림" pitchFamily="50" charset="-127"/>
              </a:rPr>
              <a:pPr marL="0" marR="0" lvl="0" indent="0" algn="r" defTabSz="914400" rtl="0" eaLnBrk="1" fontAlgn="base" latinLnBrk="1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en-US" altLang="ko-KR" sz="10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굴림" pitchFamily="50" charset="-127"/>
            </a:endParaRPr>
          </a:p>
        </p:txBody>
      </p:sp>
      <p:grpSp>
        <p:nvGrpSpPr>
          <p:cNvPr id="26" name="그룹 25"/>
          <p:cNvGrpSpPr/>
          <p:nvPr userDrawn="1"/>
        </p:nvGrpSpPr>
        <p:grpSpPr>
          <a:xfrm>
            <a:off x="0" y="-1257"/>
            <a:ext cx="9906000" cy="134607"/>
            <a:chOff x="0" y="-1257"/>
            <a:chExt cx="9987816" cy="702000"/>
          </a:xfrm>
        </p:grpSpPr>
        <p:sp>
          <p:nvSpPr>
            <p:cNvPr id="27" name="직사각형 26"/>
            <p:cNvSpPr/>
            <p:nvPr/>
          </p:nvSpPr>
          <p:spPr>
            <a:xfrm>
              <a:off x="0" y="-1257"/>
              <a:ext cx="792000" cy="702000"/>
            </a:xfrm>
            <a:prstGeom prst="rect">
              <a:avLst/>
            </a:prstGeom>
            <a:solidFill>
              <a:srgbClr val="682C1A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66318" y="-1257"/>
              <a:ext cx="792000" cy="702000"/>
            </a:xfrm>
            <a:prstGeom prst="rect">
              <a:avLst/>
            </a:prstGeom>
            <a:solidFill>
              <a:srgbClr val="833821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1532636" y="-1257"/>
              <a:ext cx="792000" cy="702000"/>
            </a:xfrm>
            <a:prstGeom prst="rect">
              <a:avLst/>
            </a:prstGeom>
            <a:solidFill>
              <a:srgbClr val="95491F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2298954" y="-1257"/>
              <a:ext cx="792000" cy="702000"/>
            </a:xfrm>
            <a:prstGeom prst="rect">
              <a:avLst/>
            </a:prstGeom>
            <a:solidFill>
              <a:srgbClr val="B4571E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3065272" y="-1257"/>
              <a:ext cx="792000" cy="702000"/>
            </a:xfrm>
            <a:prstGeom prst="rect">
              <a:avLst/>
            </a:prstGeom>
            <a:solidFill>
              <a:srgbClr val="CC6322"/>
            </a:solidFill>
            <a:ln>
              <a:noFill/>
            </a:ln>
          </p:spPr>
          <p:txBody>
            <a:bodyPr/>
            <a:lstStyle/>
            <a:p>
              <a:pPr lvl="0" defTabSz="995363"/>
              <a:endParaRPr lang="ko-KR" altLang="en-US" sz="2600">
                <a:solidFill>
                  <a:schemeClr val="tx1"/>
                </a:solidFill>
                <a:latin typeface="Arial" panose="020B0604020202020204" pitchFamily="34" charset="0"/>
                <a:ea typeface="나눔고딕" pitchFamily="50" charset="-127"/>
                <a:cs typeface="Arial" panose="020B0604020202020204" pitchFamily="34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3831590" y="-1257"/>
              <a:ext cx="792000" cy="702000"/>
            </a:xfrm>
            <a:prstGeom prst="rect">
              <a:avLst/>
            </a:prstGeom>
            <a:solidFill>
              <a:srgbClr val="E669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4597908" y="-1257"/>
              <a:ext cx="792000" cy="702000"/>
            </a:xfrm>
            <a:prstGeom prst="rect">
              <a:avLst/>
            </a:prstGeom>
            <a:solidFill>
              <a:srgbClr val="EC80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5364226" y="-1257"/>
              <a:ext cx="792000" cy="702000"/>
            </a:xfrm>
            <a:prstGeom prst="rect">
              <a:avLst/>
            </a:prstGeom>
            <a:solidFill>
              <a:srgbClr val="EE92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8" name="직사각형 37"/>
            <p:cNvSpPr/>
            <p:nvPr/>
          </p:nvSpPr>
          <p:spPr>
            <a:xfrm>
              <a:off x="6130544" y="-1257"/>
              <a:ext cx="792000" cy="702000"/>
            </a:xfrm>
            <a:prstGeom prst="rect">
              <a:avLst/>
            </a:prstGeom>
            <a:solidFill>
              <a:srgbClr val="F2A77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39" name="직사각형 38"/>
            <p:cNvSpPr/>
            <p:nvPr/>
          </p:nvSpPr>
          <p:spPr>
            <a:xfrm>
              <a:off x="6896862" y="-1257"/>
              <a:ext cx="792000" cy="702000"/>
            </a:xfrm>
            <a:prstGeom prst="rect">
              <a:avLst/>
            </a:prstGeom>
            <a:solidFill>
              <a:srgbClr val="F7C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0" name="직사각형 39"/>
            <p:cNvSpPr/>
            <p:nvPr/>
          </p:nvSpPr>
          <p:spPr>
            <a:xfrm>
              <a:off x="7663180" y="-1257"/>
              <a:ext cx="792000" cy="702000"/>
            </a:xfrm>
            <a:prstGeom prst="rect">
              <a:avLst/>
            </a:prstGeom>
            <a:solidFill>
              <a:srgbClr val="F8D6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1" name="직사각형 40"/>
            <p:cNvSpPr/>
            <p:nvPr/>
          </p:nvSpPr>
          <p:spPr>
            <a:xfrm>
              <a:off x="8429498" y="-1257"/>
              <a:ext cx="792000" cy="702000"/>
            </a:xfrm>
            <a:prstGeom prst="rect">
              <a:avLst/>
            </a:prstGeom>
            <a:solidFill>
              <a:srgbClr val="FADEC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  <p:sp>
          <p:nvSpPr>
            <p:cNvPr id="42" name="직사각형 41"/>
            <p:cNvSpPr/>
            <p:nvPr/>
          </p:nvSpPr>
          <p:spPr>
            <a:xfrm>
              <a:off x="9195816" y="-1257"/>
              <a:ext cx="792000" cy="702000"/>
            </a:xfrm>
            <a:prstGeom prst="rect">
              <a:avLst/>
            </a:prstGeom>
            <a:solidFill>
              <a:srgbClr val="FCE5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3513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164" r:id="rId1"/>
    <p:sldLayoutId id="2147486165" r:id="rId2"/>
    <p:sldLayoutId id="2147486166" r:id="rId3"/>
    <p:sldLayoutId id="2147486167" r:id="rId4"/>
    <p:sldLayoutId id="2147486168" r:id="rId5"/>
    <p:sldLayoutId id="2147486169" r:id="rId6"/>
    <p:sldLayoutId id="2147486170" r:id="rId7"/>
    <p:sldLayoutId id="2147486171" r:id="rId8"/>
    <p:sldLayoutId id="2147486172" r:id="rId9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 b="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Calibri" pitchFamily="34" charset="0"/>
          <a:ea typeface="맑은 고딕" pitchFamily="50" charset="-127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Calibri" pitchFamily="34" charset="0"/>
          <a:ea typeface="맑은 고딕" pitchFamily="50" charset="-127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Calibri" pitchFamily="34" charset="0"/>
          <a:ea typeface="맑은 고딕" pitchFamily="50" charset="-127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 b="1">
          <a:solidFill>
            <a:schemeClr val="tx1"/>
          </a:solidFill>
          <a:latin typeface="Calibri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ts val="0"/>
        </a:spcBef>
        <a:spcAft>
          <a:spcPts val="600"/>
        </a:spcAft>
        <a:buClr>
          <a:schemeClr val="tx2"/>
        </a:buClr>
        <a:buSzPct val="100000"/>
        <a:buChar char="•"/>
        <a:defRPr kumimoji="1" lang="ko-KR" altLang="en-US" sz="2200" b="0" dirty="0" smtClean="0">
          <a:solidFill>
            <a:schemeClr val="tx1"/>
          </a:solidFill>
          <a:latin typeface="Calibri" pitchFamily="34" charset="0"/>
          <a:ea typeface="맑은 고딕" pitchFamily="50" charset="-127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ts val="0"/>
        </a:spcBef>
        <a:spcAft>
          <a:spcPts val="600"/>
        </a:spcAft>
        <a:buClr>
          <a:schemeClr val="tx1">
            <a:lumMod val="50000"/>
            <a:lumOff val="50000"/>
          </a:schemeClr>
        </a:buClr>
        <a:buSzPct val="100000"/>
        <a:buChar char="•"/>
        <a:defRPr kumimoji="1" lang="ko-KR" altLang="en-US" b="0" dirty="0" smtClean="0">
          <a:solidFill>
            <a:schemeClr val="tx1"/>
          </a:solidFill>
          <a:latin typeface="Calibri" pitchFamily="34" charset="0"/>
          <a:ea typeface="맑은 고딕" pitchFamily="50" charset="-127"/>
        </a:defRPr>
      </a:lvl2pPr>
      <a:lvl3pPr marL="1060450" indent="-285750" algn="l" rtl="0" eaLnBrk="0" fontAlgn="base" hangingPunct="0">
        <a:lnSpc>
          <a:spcPct val="120000"/>
        </a:lnSpc>
        <a:spcBef>
          <a:spcPts val="0"/>
        </a:spcBef>
        <a:spcAft>
          <a:spcPts val="600"/>
        </a:spcAft>
        <a:buClr>
          <a:schemeClr val="tx1">
            <a:lumMod val="50000"/>
            <a:lumOff val="50000"/>
          </a:schemeClr>
        </a:buClr>
        <a:buSzPct val="100000"/>
        <a:buFont typeface="Calibri" panose="020F0502020204030204" pitchFamily="34" charset="0"/>
        <a:buChar char="–"/>
        <a:defRPr kumimoji="1" lang="ko-KR" altLang="en-US" sz="1600" b="0" dirty="0" smtClean="0">
          <a:solidFill>
            <a:schemeClr val="tx1"/>
          </a:solidFill>
          <a:latin typeface="Calibri" pitchFamily="34" charset="0"/>
          <a:ea typeface="맑은 고딕" pitchFamily="50" charset="-127"/>
        </a:defRPr>
      </a:lvl3pPr>
      <a:lvl4pPr marL="1365250" indent="-28575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100000"/>
        <a:buFont typeface="Calibri" panose="020F0502020204030204" pitchFamily="34" charset="0"/>
        <a:buChar char="–"/>
        <a:defRPr kumimoji="1" lang="ko-KR" altLang="en-US" sz="1400" b="0" dirty="0" smtClean="0">
          <a:solidFill>
            <a:schemeClr val="tx1"/>
          </a:solidFill>
          <a:latin typeface="Calibri" pitchFamily="34" charset="0"/>
          <a:ea typeface="맑은 고딕" pitchFamily="50" charset="-127"/>
        </a:defRPr>
      </a:lvl4pPr>
      <a:lvl5pPr marL="2057400" indent="-2286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chemeClr val="tx1">
            <a:lumMod val="50000"/>
            <a:lumOff val="50000"/>
          </a:schemeClr>
        </a:buClr>
        <a:buSzPct val="100000"/>
        <a:buFont typeface="Calibri" panose="020F0502020204030204" pitchFamily="34" charset="0"/>
        <a:buChar char="–"/>
        <a:defRPr kumimoji="1" sz="1400" b="1">
          <a:solidFill>
            <a:schemeClr val="tx1"/>
          </a:solidFill>
          <a:latin typeface="Calibri" pitchFamily="34" charset="0"/>
          <a:ea typeface="맑은 고딕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20552" y="4448145"/>
            <a:ext cx="8640960" cy="276999"/>
          </a:xfrm>
        </p:spPr>
        <p:txBody>
          <a:bodyPr/>
          <a:lstStyle/>
          <a:p>
            <a:r>
              <a:rPr lang="ko-KR" altLang="en-US" sz="1800" dirty="0" smtClean="0">
                <a:latin typeface="+mn-lt"/>
                <a:ea typeface="+mn-ea"/>
              </a:rPr>
              <a:t>변호사 이춘수</a:t>
            </a:r>
            <a:r>
              <a:rPr lang="en-US" altLang="ko-KR" sz="1800" dirty="0" smtClean="0">
                <a:latin typeface="+mn-lt"/>
                <a:ea typeface="+mn-ea"/>
              </a:rPr>
              <a:t>						         2016.  6.  13.</a:t>
            </a:r>
            <a:endParaRPr lang="ko-KR" altLang="en-US" sz="1800" dirty="0">
              <a:latin typeface="+mn-lt"/>
              <a:ea typeface="+mn-ea"/>
            </a:endParaRPr>
          </a:p>
        </p:txBody>
      </p:sp>
      <p:sp>
        <p:nvSpPr>
          <p:cNvPr id="6146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atinLnBrk="1"/>
            <a:r>
              <a:rPr lang="ko-KR" altLang="en-US" sz="3300" b="1" dirty="0" smtClean="0"/>
              <a:t>개정</a:t>
            </a:r>
            <a:r>
              <a:rPr lang="en-US" altLang="ko-KR" sz="3300" b="1" dirty="0" smtClean="0"/>
              <a:t> </a:t>
            </a:r>
            <a:r>
              <a:rPr lang="ko-KR" altLang="en-US" sz="3300" b="1" dirty="0" smtClean="0"/>
              <a:t>특허법</a:t>
            </a:r>
            <a:r>
              <a:rPr lang="en-US" altLang="ko-KR" sz="3300" b="1" dirty="0"/>
              <a:t>(2016. 6. 30. </a:t>
            </a:r>
            <a:r>
              <a:rPr lang="ko-KR" altLang="en-US" sz="3300" b="1" dirty="0" smtClean="0"/>
              <a:t>시행</a:t>
            </a:r>
            <a:r>
              <a:rPr lang="en-US" altLang="ko-KR" sz="3300" b="1" dirty="0" smtClean="0"/>
              <a:t>)</a:t>
            </a:r>
            <a:r>
              <a:rPr lang="ko-KR" altLang="en-US" sz="3300" b="1" dirty="0" smtClean="0"/>
              <a:t>에</a:t>
            </a:r>
            <a:r>
              <a:rPr lang="en-US" altLang="ko-KR" sz="3300" b="1" dirty="0" smtClean="0"/>
              <a:t> </a:t>
            </a:r>
            <a:r>
              <a:rPr lang="ko-KR" altLang="en-US" sz="3300" b="1" dirty="0" smtClean="0"/>
              <a:t>따른 증거조사</a:t>
            </a:r>
            <a:endParaRPr lang="ko-KR" altLang="ko-KR" sz="33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제</a:t>
            </a:r>
            <a:r>
              <a:rPr lang="en-US" altLang="ko-KR" b="1" dirty="0" smtClean="0"/>
              <a:t>132</a:t>
            </a:r>
            <a:r>
              <a:rPr lang="ko-KR" altLang="en-US" b="1" dirty="0"/>
              <a:t>조 제</a:t>
            </a:r>
            <a:r>
              <a:rPr lang="en-US" altLang="ko-KR" b="1" dirty="0"/>
              <a:t>1</a:t>
            </a:r>
            <a:r>
              <a:rPr lang="ko-KR" altLang="en-US" b="1" dirty="0"/>
              <a:t>항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60513" y="1942854"/>
            <a:ext cx="3888432" cy="394064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>
                <a:lumMod val="90000"/>
              </a:schemeClr>
            </a:solidFill>
          </a:ln>
          <a:effectLst/>
          <a:extLst/>
        </p:spPr>
        <p:txBody>
          <a:bodyPr lIns="144000" tIns="180000" rIns="144000"/>
          <a:lstStyle/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 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의 제출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법원은 특허권 또는 </a:t>
            </a:r>
            <a:r>
              <a:rPr lang="ko-KR" altLang="en-US" sz="1600" b="1" u="sng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전용실시권의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침해에 관한 소송에서 당사자의 신청에 의하여 해당 침해행위로 인한 손해를 계산하는 데 필요한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를 제출하도록 </a:t>
            </a:r>
            <a:r>
              <a:rPr lang="ko-KR" altLang="en-US" sz="1600" b="1" u="sng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다른 당사자에게</a:t>
            </a:r>
            <a:r>
              <a:rPr lang="ko-KR" altLang="en-US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명할 수 있다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. 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다만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그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 소지자가 그 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 제출을 거절할 정당한 이유가 있으면 그러하지 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아니한다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436815" y="1942854"/>
            <a:ext cx="3836665" cy="394064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>
                <a:lumMod val="90000"/>
              </a:schemeClr>
            </a:solidFill>
          </a:ln>
          <a:effectLst/>
          <a:extLst/>
        </p:spPr>
        <p:txBody>
          <a:bodyPr lIns="144000" tIns="180000" rIns="144000"/>
          <a:lstStyle/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 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의 제출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① </a:t>
            </a:r>
            <a:r>
              <a:rPr lang="en-US" altLang="ko-KR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----------------</a:t>
            </a:r>
            <a:r>
              <a:rPr lang="ko-KR" altLang="en-US" sz="1600" b="1" u="sng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전용실시권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침해소송에서 당사자의 신청에 </a:t>
            </a:r>
            <a:r>
              <a:rPr lang="ko-KR" altLang="en-US" sz="1600" b="1" u="sng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의하여 상대방 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당사자에게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해당 침해의 증명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또는 침해로 인한 손해액의 산정에 필요한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 제출을</a:t>
            </a:r>
            <a:r>
              <a:rPr lang="en-US" altLang="ko-KR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--------------------.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---------------------------------------------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아니하다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85725" lvl="1" algn="ctr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endParaRPr lang="en-US" altLang="ko-KR" b="1" dirty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4602163" y="3176342"/>
            <a:ext cx="685800" cy="830262"/>
          </a:xfrm>
          <a:prstGeom prst="rightArrow">
            <a:avLst>
              <a:gd name="adj1" fmla="val 53606"/>
              <a:gd name="adj2" fmla="val 501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2000" b="1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60513" y="1484784"/>
            <a:ext cx="3888432" cy="44628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</a:pPr>
            <a:r>
              <a:rPr lang="ko-KR" altLang="en-US" sz="2200" b="1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현행</a:t>
            </a:r>
            <a:endParaRPr lang="en-US" altLang="ko-KR" sz="2200" b="1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436815" y="1484784"/>
            <a:ext cx="3836665" cy="44628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</a:pPr>
            <a:r>
              <a:rPr lang="ko-KR" altLang="en-US" sz="2200" b="1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개정법</a:t>
            </a:r>
            <a:endParaRPr lang="en-US" altLang="ko-KR" sz="2200" b="1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792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현행법상 제출명령의 대상</a:t>
            </a:r>
            <a:r>
              <a:rPr lang="en-US" altLang="ko-KR" b="1" dirty="0" smtClean="0"/>
              <a:t>: ‘</a:t>
            </a:r>
            <a:r>
              <a:rPr lang="ko-KR" altLang="en-US" b="1" dirty="0" smtClean="0"/>
              <a:t>서류</a:t>
            </a:r>
            <a:r>
              <a:rPr lang="en-US" altLang="ko-KR" b="1" dirty="0" smtClean="0"/>
              <a:t>’</a:t>
            </a:r>
            <a:endParaRPr lang="ko-KR" altLang="en-US" b="1" dirty="0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343025" y="1532383"/>
            <a:ext cx="6130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hangingPunct="1"/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대법원 </a:t>
            </a:r>
            <a:r>
              <a:rPr lang="en-US" altLang="ko-KR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2010. 7. 14.</a:t>
            </a:r>
            <a:r>
              <a:rPr lang="ko-KR" altLang="en-US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자 </a:t>
            </a:r>
            <a:r>
              <a:rPr lang="en-US" altLang="ko-KR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2009</a:t>
            </a:r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마</a:t>
            </a:r>
            <a:r>
              <a:rPr lang="en-US" altLang="ko-KR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2105 </a:t>
            </a:r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결정</a:t>
            </a:r>
          </a:p>
        </p:txBody>
      </p:sp>
      <p:grpSp>
        <p:nvGrpSpPr>
          <p:cNvPr id="9" name="그룹 2"/>
          <p:cNvGrpSpPr>
            <a:grpSpLocks/>
          </p:cNvGrpSpPr>
          <p:nvPr/>
        </p:nvGrpSpPr>
        <p:grpSpPr bwMode="auto">
          <a:xfrm>
            <a:off x="773113" y="1484758"/>
            <a:ext cx="506412" cy="506413"/>
            <a:chOff x="495178" y="1628800"/>
            <a:chExt cx="506715" cy="506453"/>
          </a:xfrm>
        </p:grpSpPr>
        <p:sp>
          <p:nvSpPr>
            <p:cNvPr id="13" name="한쪽 모서리가 잘린 사각형 12"/>
            <p:cNvSpPr/>
            <p:nvPr/>
          </p:nvSpPr>
          <p:spPr>
            <a:xfrm>
              <a:off x="646080" y="1628800"/>
              <a:ext cx="355813" cy="488989"/>
            </a:xfrm>
            <a:prstGeom prst="snip1Rect">
              <a:avLst/>
            </a:prstGeom>
            <a:solidFill>
              <a:srgbClr val="FFFFFF"/>
            </a:solidFill>
            <a:ln w="19050">
              <a:solidFill>
                <a:srgbClr val="BF1400"/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696911" y="1924098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5" name="직선 연결선 14"/>
            <p:cNvCxnSpPr/>
            <p:nvPr/>
          </p:nvCxnSpPr>
          <p:spPr>
            <a:xfrm>
              <a:off x="696911" y="1974902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6" name="직선 연결선 15"/>
            <p:cNvCxnSpPr/>
            <p:nvPr/>
          </p:nvCxnSpPr>
          <p:spPr>
            <a:xfrm>
              <a:off x="696911" y="2033645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7" name="직선 연결선 16"/>
            <p:cNvCxnSpPr/>
            <p:nvPr/>
          </p:nvCxnSpPr>
          <p:spPr>
            <a:xfrm>
              <a:off x="696911" y="1733583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8" name="직선 연결선 17"/>
            <p:cNvCxnSpPr/>
            <p:nvPr/>
          </p:nvCxnSpPr>
          <p:spPr>
            <a:xfrm>
              <a:off x="696911" y="1784387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9" name="직선 연결선 18"/>
            <p:cNvCxnSpPr/>
            <p:nvPr/>
          </p:nvCxnSpPr>
          <p:spPr>
            <a:xfrm>
              <a:off x="696911" y="1841542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sp>
          <p:nvSpPr>
            <p:cNvPr id="20" name="타원 15"/>
            <p:cNvSpPr>
              <a:spLocks noChangeArrowheads="1"/>
            </p:cNvSpPr>
            <p:nvPr/>
          </p:nvSpPr>
          <p:spPr bwMode="auto">
            <a:xfrm>
              <a:off x="526947" y="1817728"/>
              <a:ext cx="279567" cy="2794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21" name="그림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178" y="1836095"/>
              <a:ext cx="341819" cy="29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직사각형 2"/>
          <p:cNvSpPr>
            <a:spLocks noChangeArrowheads="1"/>
          </p:cNvSpPr>
          <p:nvPr/>
        </p:nvSpPr>
        <p:spPr bwMode="auto">
          <a:xfrm>
            <a:off x="490092" y="2143572"/>
            <a:ext cx="8927404" cy="3589684"/>
          </a:xfrm>
          <a:prstGeom prst="rect">
            <a:avLst/>
          </a:prstGeom>
          <a:solidFill>
            <a:srgbClr val="BFB59E">
              <a:lumMod val="20000"/>
              <a:lumOff val="80000"/>
            </a:srgbClr>
          </a:solidFill>
          <a:ln>
            <a:noFill/>
          </a:ln>
          <a:extLst/>
        </p:spPr>
        <p:txBody>
          <a:bodyPr lIns="396000" rIns="324000" anchor="ctr"/>
          <a:lstStyle/>
          <a:p>
            <a:pPr marL="0" marR="0" lvl="1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SzPct val="80000"/>
              <a:buFontTx/>
              <a:buNone/>
              <a:tabLst/>
              <a:defRPr/>
            </a:pPr>
            <a:r>
              <a:rPr kumimoji="0" lang="ko-KR" altLang="en-US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민사소송법 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제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344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조 </a:t>
            </a:r>
            <a:r>
              <a:rPr kumimoji="0" lang="en-US" altLang="ko-KR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항 </a:t>
            </a:r>
            <a:r>
              <a:rPr kumimoji="0" lang="en-US" altLang="ko-KR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호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제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374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조를 신청 근거 규정으로 기재한 동영상 파일 등과 사진의 </a:t>
            </a:r>
            <a:r>
              <a:rPr kumimoji="0" lang="ko-KR" altLang="en-US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문서제출명령신청</a:t>
            </a:r>
            <a:r>
              <a:rPr kumimoji="0" lang="ko-KR" altLang="en-US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에 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대하여</a:t>
            </a:r>
            <a:r>
              <a:rPr kumimoji="0" lang="en-US" altLang="ko-KR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</a:t>
            </a:r>
          </a:p>
          <a:p>
            <a:pPr marL="0" marR="0" lvl="1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SzPct val="80000"/>
              <a:buFontTx/>
              <a:buNone/>
              <a:tabLst/>
              <a:defRPr/>
            </a:pPr>
            <a:r>
              <a:rPr kumimoji="0" lang="en-US" altLang="ko-KR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kumimoji="0" lang="ko-KR" altLang="en-US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동영상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파일은 검증의 방법으로 증거조사를 하여야 하므로 문서제출명령의 대상이 될 수는 없고</a:t>
            </a:r>
            <a:r>
              <a:rPr kumimoji="0" lang="en-US" altLang="ko-KR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사진의 경우에는 그 형태</a:t>
            </a:r>
            <a:r>
              <a:rPr kumimoji="0" lang="en-US" altLang="ko-KR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담겨진 내용 등을 종합하여 </a:t>
            </a:r>
            <a:r>
              <a:rPr kumimoji="0" lang="ko-KR" altLang="en-US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감정</a:t>
            </a:r>
            <a:r>
              <a:rPr kumimoji="0" lang="en-US" altLang="ko-KR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·</a:t>
            </a:r>
            <a:r>
              <a:rPr kumimoji="0" lang="ko-KR" altLang="en-US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서증</a:t>
            </a:r>
            <a:r>
              <a:rPr kumimoji="0" lang="en-US" altLang="ko-KR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·</a:t>
            </a:r>
            <a:r>
              <a:rPr kumimoji="0" lang="ko-KR" altLang="en-US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검증의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방법 중 가장 적절한 증거조사 방법을 택하여 이를 준용하여야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함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에도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제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1</a:t>
            </a:r>
            <a:r>
              <a:rPr kumimoji="0" lang="ko-KR" altLang="en-US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심 법원이 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사진에 관한 구체적인 심리 없이 곧바로 문서제출명령을 하고 검증의 대상인 동영상 파일을 문서제출명령에 포함시킨 것이 정당하다고 판단한 원심의 조치에는 문서제출명령의 대상에 관한 법리를 오해한 잘못이 있다</a:t>
            </a:r>
            <a:r>
              <a:rPr kumimoji="0" lang="en-US" altLang="ko-KR" sz="1700" b="1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Times New Roman"/>
              </a:rPr>
              <a:t>.”</a:t>
            </a:r>
          </a:p>
          <a:p>
            <a:pPr marL="0" marR="0" lvl="1" indent="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SzPct val="80000"/>
              <a:buFontTx/>
              <a:buNone/>
              <a:tabLst/>
              <a:defRPr/>
            </a:pPr>
            <a:r>
              <a:rPr kumimoji="0" lang="ko-KR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Calibri" pitchFamily="34" charset="0"/>
                <a:sym typeface="Wingdings"/>
              </a:rPr>
              <a:t>  동영상이나 사진이 서류제출명령의 대상이 되는지</a:t>
            </a:r>
            <a:r>
              <a:rPr kumimoji="0" lang="en-US" altLang="ko-KR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Calibri" pitchFamily="34" charset="0"/>
                <a:sym typeface="Wingdings"/>
              </a:rPr>
              <a:t>?</a:t>
            </a:r>
            <a:endParaRPr kumimoji="0" lang="ko-KR" altLang="en-US" sz="2000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Calibri" pitchFamily="34" charset="0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684213" y="2143571"/>
            <a:ext cx="8539162" cy="0"/>
          </a:xfrm>
          <a:prstGeom prst="line">
            <a:avLst/>
          </a:prstGeom>
          <a:noFill/>
          <a:ln w="9525" cap="flat" cmpd="sng" algn="ctr">
            <a:solidFill>
              <a:srgbClr val="BFB59E">
                <a:shade val="95000"/>
                <a:satMod val="105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val="21529590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latinLnBrk="1"/>
            <a:r>
              <a:rPr lang="en-US" altLang="ko-KR" b="1" dirty="0" smtClean="0"/>
              <a:t>‘</a:t>
            </a:r>
            <a:r>
              <a:rPr lang="ko-KR" altLang="ko-KR" b="1" dirty="0" smtClean="0"/>
              <a:t>서류</a:t>
            </a:r>
            <a:r>
              <a:rPr lang="en-US" altLang="ko-KR" b="1" dirty="0" smtClean="0"/>
              <a:t>’</a:t>
            </a:r>
            <a:r>
              <a:rPr lang="ko-KR" altLang="ko-KR" b="1" dirty="0" smtClean="0"/>
              <a:t>에서 </a:t>
            </a:r>
            <a:r>
              <a:rPr lang="en-US" altLang="ko-KR" b="1" dirty="0" smtClean="0"/>
              <a:t>‘</a:t>
            </a:r>
            <a:r>
              <a:rPr lang="ko-KR" altLang="ko-KR" b="1" dirty="0" smtClean="0"/>
              <a:t>자료</a:t>
            </a:r>
            <a:r>
              <a:rPr lang="en-US" altLang="ko-KR" b="1" dirty="0" smtClean="0"/>
              <a:t>’</a:t>
            </a:r>
            <a:r>
              <a:rPr lang="ko-KR" altLang="ko-KR" b="1" dirty="0" smtClean="0"/>
              <a:t>로 </a:t>
            </a:r>
            <a:r>
              <a:rPr lang="ko-KR" altLang="en-US" b="1" dirty="0" smtClean="0"/>
              <a:t>확</a:t>
            </a:r>
            <a:r>
              <a:rPr lang="ko-KR" altLang="en-US" b="1" dirty="0"/>
              <a:t>대</a:t>
            </a:r>
            <a:endParaRPr lang="ko-KR" altLang="ko-KR" dirty="0"/>
          </a:p>
        </p:txBody>
      </p:sp>
      <p:grpSp>
        <p:nvGrpSpPr>
          <p:cNvPr id="10" name="그룹 3"/>
          <p:cNvGrpSpPr>
            <a:grpSpLocks/>
          </p:cNvGrpSpPr>
          <p:nvPr/>
        </p:nvGrpSpPr>
        <p:grpSpPr bwMode="auto">
          <a:xfrm>
            <a:off x="411163" y="1440274"/>
            <a:ext cx="9078912" cy="4281890"/>
            <a:chOff x="411163" y="2106938"/>
            <a:chExt cx="9078912" cy="4282011"/>
          </a:xfrm>
        </p:grpSpPr>
        <p:sp>
          <p:nvSpPr>
            <p:cNvPr id="11" name="직사각형 2"/>
            <p:cNvSpPr>
              <a:spLocks noChangeArrowheads="1"/>
            </p:cNvSpPr>
            <p:nvPr/>
          </p:nvSpPr>
          <p:spPr bwMode="auto">
            <a:xfrm>
              <a:off x="411163" y="2695526"/>
              <a:ext cx="9078912" cy="3693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현행법은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제출명령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대상으로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손해액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산정을 위한 </a:t>
              </a:r>
              <a:r>
                <a:rPr lang="en-US" altLang="ko-KR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“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서류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”만을 규정하고 있어 서류가 아닌 다른 형태로 존재하는 많은 자료들을 활용하는데 어려움이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있고</a:t>
              </a:r>
              <a:r>
                <a:rPr lang="en-US" altLang="ko-KR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손해액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산정의 곤란으로 이어져 신속하고 적정한 재판에 대한 한계로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작용</a:t>
              </a:r>
              <a:endPara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전자적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형태의 자료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도면 등 다양한 형태의 자료를 증거로 확보할 수 있도록 제출명령의 대상을 ‘서류’에서 ‘자료’로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확대</a:t>
              </a:r>
              <a:endPara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법원의 제출명령 대상 범위 확대는 민사소송 일반원칙에 배치된다는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의견도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있었으나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소위원회 회부 결과 최근 각종 자료가 디지털화되어 다양한 형태를 띠고 있다는 점을 고려하여 원안을 받아들이기로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하였음</a:t>
              </a:r>
              <a:endPara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「부정경쟁방지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및 영업비밀보호에 관한 법률」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에도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부정경쟁행위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영업비밀 침해행위 등으로 인한 영업상 이익의 침해에 관한 소송에서의 자료제출명령에 관한 조항이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존재</a:t>
              </a:r>
              <a:endPara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12" name="그룹 3"/>
            <p:cNvGrpSpPr>
              <a:grpSpLocks/>
            </p:cNvGrpSpPr>
            <p:nvPr/>
          </p:nvGrpSpPr>
          <p:grpSpPr bwMode="auto">
            <a:xfrm>
              <a:off x="411163" y="2106938"/>
              <a:ext cx="9078912" cy="431800"/>
              <a:chOff x="411163" y="1412875"/>
              <a:chExt cx="9078912" cy="431800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415925" y="1412875"/>
                <a:ext cx="9074150" cy="0"/>
              </a:xfrm>
              <a:prstGeom prst="line">
                <a:avLst/>
              </a:prstGeom>
              <a:noFill/>
              <a:ln w="12700">
                <a:solidFill>
                  <a:srgbClr val="BFB59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r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415925" y="1844675"/>
                <a:ext cx="9074150" cy="0"/>
              </a:xfrm>
              <a:prstGeom prst="line">
                <a:avLst/>
              </a:prstGeom>
              <a:noFill/>
              <a:ln w="12700">
                <a:solidFill>
                  <a:srgbClr val="BFB59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r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Rectangle 17"/>
              <p:cNvSpPr>
                <a:spLocks noChangeArrowheads="1"/>
              </p:cNvSpPr>
              <p:nvPr/>
            </p:nvSpPr>
            <p:spPr bwMode="auto">
              <a:xfrm>
                <a:off x="411163" y="1412875"/>
                <a:ext cx="66675" cy="4318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9490075" y="1412875"/>
                <a:ext cx="0" cy="431812"/>
              </a:xfrm>
              <a:prstGeom prst="line">
                <a:avLst/>
              </a:prstGeom>
              <a:noFill/>
              <a:ln w="9525" cap="sq" cmpd="sng" algn="ctr">
                <a:solidFill>
                  <a:srgbClr val="BFB59E">
                    <a:shade val="95000"/>
                    <a:satMod val="105000"/>
                  </a:srgbClr>
                </a:solidFill>
                <a:prstDash val="solid"/>
                <a:miter lim="800000"/>
                <a:headEnd type="none"/>
              </a:ln>
              <a:effectLst/>
            </p:spPr>
          </p:cxnSp>
        </p:grpSp>
        <p:sp>
          <p:nvSpPr>
            <p:cNvPr id="13" name="직사각형 14"/>
            <p:cNvSpPr>
              <a:spLocks noChangeArrowheads="1"/>
            </p:cNvSpPr>
            <p:nvPr/>
          </p:nvSpPr>
          <p:spPr bwMode="auto">
            <a:xfrm>
              <a:off x="657225" y="2138172"/>
              <a:ext cx="1733167" cy="369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입법 당시 논의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407917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latinLnBrk="1"/>
            <a:r>
              <a:rPr lang="ko-KR" altLang="en-US" b="1" dirty="0" smtClean="0"/>
              <a:t>참고</a:t>
            </a:r>
            <a:r>
              <a:rPr lang="en-US" altLang="ko-KR" b="1" dirty="0" smtClean="0"/>
              <a:t>: </a:t>
            </a:r>
            <a:r>
              <a:rPr lang="ko-KR" altLang="en-US" b="1" dirty="0" smtClean="0"/>
              <a:t>현행 부정경쟁방지법상 자료제출명령</a:t>
            </a:r>
            <a:endParaRPr lang="ko-KR" altLang="ko-KR" dirty="0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344487" y="1700808"/>
            <a:ext cx="9217025" cy="2808312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180975" lvl="1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14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조의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3 (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자료의 제출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 </a:t>
            </a:r>
            <a:endParaRPr lang="en-US" altLang="ko-KR" b="1" dirty="0" smtClean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  <a:p>
            <a:pPr marL="180975" lvl="1" latinLnBrk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법원은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부정경쟁행위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3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조의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2 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항이나 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2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항을 위반한 행위 또는 영업비밀 침해행위로 인한 영업상 이익의 침해에 관한 소송에서 당사자의 신청에 의하여 상대방 당사자에 대하여 해당 침해행위로 인한 손해액을 산정하는 데에 필요한 자료의 제출을 명할 수 있다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다만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그 자료의 소지자가 자료의 제출을 거절할 정당한 이유가 있는 경우에는 그러하지 아니하다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 </a:t>
            </a:r>
            <a:endParaRPr lang="ko-KR" altLang="en-US" b="1" dirty="0">
              <a:latin typeface="+mn-lt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815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latinLnBrk="1"/>
            <a:r>
              <a:rPr lang="en-US" altLang="ko-KR" b="1" dirty="0" smtClean="0"/>
              <a:t>‘</a:t>
            </a:r>
            <a:r>
              <a:rPr lang="ko-KR" altLang="ko-KR" b="1" dirty="0" smtClean="0"/>
              <a:t>침해의 증명</a:t>
            </a:r>
            <a:r>
              <a:rPr lang="en-US" altLang="ko-KR" b="1" dirty="0" smtClean="0"/>
              <a:t>’</a:t>
            </a:r>
            <a:r>
              <a:rPr lang="ko-KR" altLang="ko-KR" b="1" dirty="0" smtClean="0"/>
              <a:t>을 </a:t>
            </a:r>
            <a:r>
              <a:rPr lang="ko-KR" altLang="ko-KR" b="1" dirty="0"/>
              <a:t>위한 </a:t>
            </a:r>
            <a:r>
              <a:rPr lang="ko-KR" altLang="ko-KR" b="1" dirty="0" smtClean="0"/>
              <a:t>자료</a:t>
            </a:r>
            <a:r>
              <a:rPr lang="ko-KR" altLang="en-US" b="1" dirty="0" smtClean="0"/>
              <a:t>도</a:t>
            </a:r>
            <a:r>
              <a:rPr lang="en-US" altLang="ko-KR" b="1" dirty="0" smtClean="0"/>
              <a:t> </a:t>
            </a:r>
            <a:r>
              <a:rPr lang="ko-KR" altLang="ko-KR" b="1" dirty="0" smtClean="0"/>
              <a:t>포함</a:t>
            </a:r>
            <a:endParaRPr lang="ko-KR" altLang="ko-KR" dirty="0"/>
          </a:p>
        </p:txBody>
      </p:sp>
      <p:grpSp>
        <p:nvGrpSpPr>
          <p:cNvPr id="10" name="그룹 3"/>
          <p:cNvGrpSpPr>
            <a:grpSpLocks/>
          </p:cNvGrpSpPr>
          <p:nvPr/>
        </p:nvGrpSpPr>
        <p:grpSpPr bwMode="auto">
          <a:xfrm>
            <a:off x="411163" y="1412776"/>
            <a:ext cx="9078912" cy="4250984"/>
            <a:chOff x="411163" y="2106938"/>
            <a:chExt cx="9078912" cy="4251103"/>
          </a:xfrm>
        </p:grpSpPr>
        <p:sp>
          <p:nvSpPr>
            <p:cNvPr id="11" name="직사각형 2"/>
            <p:cNvSpPr>
              <a:spLocks noChangeArrowheads="1"/>
            </p:cNvSpPr>
            <p:nvPr/>
          </p:nvSpPr>
          <p:spPr bwMode="auto">
            <a:xfrm>
              <a:off x="411163" y="2695526"/>
              <a:ext cx="9078912" cy="36625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특허침해증명이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어려운 점을 고려하여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민사소송법의 </a:t>
              </a:r>
              <a:r>
                <a:rPr lang="ko-KR" altLang="en-US" sz="1700" b="1" kern="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특칙으로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폭넓은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문서제출의무 규정</a:t>
              </a:r>
              <a:endParaRPr lang="en-US" altLang="ko-KR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손해액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산정이 아닌 “침해사실의 입증”에 필요한 자료까지 제출하도록 개정한 부분에 대해 침해자인 피고에게 입증책임을 전환하는 문제점이 있을 수 있다는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지적과 피고의 </a:t>
              </a:r>
              <a:r>
                <a:rPr lang="ko-KR" altLang="en-US" sz="1700" b="1" kern="0" dirty="0" err="1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방어권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제한이나 영업비밀 유출 우려가 있을 수 있다는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지적이 있었음</a:t>
              </a:r>
              <a:endPara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특허제도상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 입증이 상당히 어렵고 불리한 것에 대해서는 제출을 하지 않는 게 거의 상례화되어 있는 상황이기 때문에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침해증명을 위해서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 제출을 요구할 수 있도록 하는 공적인 이익이 더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크다는 점을 고려</a:t>
              </a:r>
              <a:endPara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일본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특허법 제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105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조</a:t>
              </a:r>
              <a:r>
                <a:rPr lang="en-US" altLang="ko-KR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: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en-US" altLang="ko-KR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“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재판소는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특허권 또는 </a:t>
              </a:r>
              <a:r>
                <a:rPr lang="ko-KR" altLang="en-US" sz="1700" b="1" kern="0" dirty="0" err="1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전용실시권의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침해에 관한 소송에 있어서 당사자의 신청에 따라 당해 침해행위를 증명하기 위하여 또는 당해 침해에 의한 손해의 계산을 하기 위하여 상대방 당사자에게 필요한 서류의 제출을 명할 수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있다</a:t>
              </a:r>
              <a:r>
                <a:rPr lang="en-US" altLang="ko-KR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.”</a:t>
              </a:r>
              <a:endPara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12" name="그룹 3"/>
            <p:cNvGrpSpPr>
              <a:grpSpLocks/>
            </p:cNvGrpSpPr>
            <p:nvPr/>
          </p:nvGrpSpPr>
          <p:grpSpPr bwMode="auto">
            <a:xfrm>
              <a:off x="411163" y="2106938"/>
              <a:ext cx="9078912" cy="431800"/>
              <a:chOff x="411163" y="1412875"/>
              <a:chExt cx="9078912" cy="431800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415925" y="1412875"/>
                <a:ext cx="9074150" cy="0"/>
              </a:xfrm>
              <a:prstGeom prst="line">
                <a:avLst/>
              </a:prstGeom>
              <a:noFill/>
              <a:ln w="12700">
                <a:solidFill>
                  <a:srgbClr val="BFB59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r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415925" y="1844675"/>
                <a:ext cx="9074150" cy="0"/>
              </a:xfrm>
              <a:prstGeom prst="line">
                <a:avLst/>
              </a:prstGeom>
              <a:noFill/>
              <a:ln w="12700">
                <a:solidFill>
                  <a:srgbClr val="BFB59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r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Rectangle 17"/>
              <p:cNvSpPr>
                <a:spLocks noChangeArrowheads="1"/>
              </p:cNvSpPr>
              <p:nvPr/>
            </p:nvSpPr>
            <p:spPr bwMode="auto">
              <a:xfrm>
                <a:off x="411163" y="1412875"/>
                <a:ext cx="66675" cy="4318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9490075" y="1412875"/>
                <a:ext cx="0" cy="431812"/>
              </a:xfrm>
              <a:prstGeom prst="line">
                <a:avLst/>
              </a:prstGeom>
              <a:noFill/>
              <a:ln w="9525" cap="sq" cmpd="sng" algn="ctr">
                <a:solidFill>
                  <a:srgbClr val="BFB59E">
                    <a:shade val="95000"/>
                    <a:satMod val="105000"/>
                  </a:srgbClr>
                </a:solidFill>
                <a:prstDash val="solid"/>
                <a:miter lim="800000"/>
                <a:headEnd type="none"/>
              </a:ln>
              <a:effectLst/>
            </p:spPr>
          </p:cxnSp>
        </p:grpSp>
        <p:sp>
          <p:nvSpPr>
            <p:cNvPr id="13" name="직사각형 14"/>
            <p:cNvSpPr>
              <a:spLocks noChangeArrowheads="1"/>
            </p:cNvSpPr>
            <p:nvPr/>
          </p:nvSpPr>
          <p:spPr bwMode="auto">
            <a:xfrm>
              <a:off x="657225" y="2138172"/>
              <a:ext cx="1733167" cy="369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입법 당시 논의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903589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344488" y="1325448"/>
            <a:ext cx="9073008" cy="879415"/>
          </a:xfrm>
          <a:prstGeom prst="rect">
            <a:avLst/>
          </a:prstGeom>
          <a:noFill/>
          <a:ln w="19050" cap="flat" cmpd="sng" algn="ctr">
            <a:solidFill>
              <a:schemeClr val="accent2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ko-KR" altLang="en-US" sz="1800" i="0" u="none" strike="noStrike" kern="1200" cap="none" spc="0" normalizeH="0" baseline="0" noProof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제품샘플도 </a:t>
            </a:r>
            <a:r>
              <a:rPr lang="ko-KR" altLang="en-US" b="1" dirty="0"/>
              <a:t>자료에 </a:t>
            </a:r>
            <a:r>
              <a:rPr lang="ko-KR" altLang="en-US" b="1" dirty="0" smtClean="0"/>
              <a:t>포함되는지</a:t>
            </a:r>
            <a:r>
              <a:rPr lang="en-US" altLang="ko-KR" b="1" dirty="0" smtClean="0"/>
              <a:t>?</a:t>
            </a:r>
            <a:endParaRPr lang="ko-KR" altLang="en-US" dirty="0"/>
          </a:p>
        </p:txBody>
      </p:sp>
      <p:grpSp>
        <p:nvGrpSpPr>
          <p:cNvPr id="9" name="그룹 8"/>
          <p:cNvGrpSpPr>
            <a:grpSpLocks/>
          </p:cNvGrpSpPr>
          <p:nvPr/>
        </p:nvGrpSpPr>
        <p:grpSpPr bwMode="auto">
          <a:xfrm>
            <a:off x="462979" y="2993880"/>
            <a:ext cx="9026525" cy="3455962"/>
            <a:chOff x="535682" y="1772816"/>
            <a:chExt cx="9025090" cy="3456311"/>
          </a:xfrm>
        </p:grpSpPr>
        <p:sp>
          <p:nvSpPr>
            <p:cNvPr id="10" name="직사각형 9"/>
            <p:cNvSpPr/>
            <p:nvPr/>
          </p:nvSpPr>
          <p:spPr>
            <a:xfrm>
              <a:off x="535682" y="1772816"/>
              <a:ext cx="504745" cy="3456311"/>
            </a:xfrm>
            <a:prstGeom prst="rect">
              <a:avLst/>
            </a:prstGeom>
            <a:pattFill prst="pct25">
              <a:fgClr>
                <a:srgbClr val="BFB59E"/>
              </a:fgClr>
              <a:bgClr>
                <a:srgbClr val="FFFFFF"/>
              </a:bgClr>
            </a:pattFill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</a:endParaRPr>
            </a:p>
          </p:txBody>
        </p:sp>
        <p:sp>
          <p:nvSpPr>
            <p:cNvPr id="11" name="직사각형 2"/>
            <p:cNvSpPr>
              <a:spLocks noChangeArrowheads="1"/>
            </p:cNvSpPr>
            <p:nvPr/>
          </p:nvSpPr>
          <p:spPr bwMode="auto">
            <a:xfrm>
              <a:off x="1256532" y="1925842"/>
              <a:ext cx="8304240" cy="3148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법원은 당사자의 신청에 따라 상대방 당사자에 대하여 침해의 증명에 필요한 서류 또는 자료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침해행위로 인한 손해액의 계산에 필요한 서류 또는 자료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회계장부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매출 관련 장부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경비 지출 관련 장부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계약서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세금계산서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세금신고서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은행거래내역 등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의 제출을 명할 수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있음</a:t>
              </a:r>
              <a:endParaRPr lang="en-US" altLang="ko-KR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회계장부 또는 매출이나 경비 지출 등을 기재한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회계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·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재무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관련 장부 등을 제출하는 경우에는 그 </a:t>
              </a:r>
              <a:r>
                <a:rPr lang="ko-KR" altLang="en-US" sz="1700" b="1" kern="0" dirty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문서가 원본 또는 원본과 동일한 사본으로 </a:t>
              </a:r>
              <a:r>
                <a:rPr lang="ko-KR" altLang="en-US" sz="1700" b="1" kern="0" dirty="0" smtClean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r>
                <a:rPr lang="en-US" altLang="ko-KR" sz="1700" b="1" kern="0" dirty="0" smtClean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·</a:t>
              </a:r>
              <a:r>
                <a:rPr lang="ko-KR" altLang="en-US" sz="1700" b="1" kern="0" dirty="0" smtClean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삭제</a:t>
              </a:r>
              <a:r>
                <a:rPr lang="en-US" altLang="ko-KR" sz="1700" b="1" kern="0" dirty="0" smtClean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·</a:t>
              </a:r>
              <a:r>
                <a:rPr lang="ko-KR" altLang="en-US" sz="1700" b="1" kern="0" dirty="0" smtClean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누락되지 </a:t>
              </a:r>
              <a:r>
                <a:rPr lang="ko-KR" altLang="en-US" sz="1700" b="1" kern="0" dirty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아니한 것 임을 확인하는 작성주체</a:t>
              </a:r>
              <a:r>
                <a:rPr lang="en-US" altLang="ko-KR" sz="1700" b="1" kern="0" dirty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700" b="1" kern="0" dirty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회사인 경우 대표이사 및 회계담당이사</a:t>
              </a:r>
              <a:r>
                <a:rPr lang="en-US" altLang="ko-KR" sz="1700" b="1" kern="0" dirty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r>
                <a:rPr lang="ko-KR" altLang="en-US" sz="1700" b="1" kern="0" dirty="0">
                  <a:solidFill>
                    <a:srgbClr val="C00000"/>
                  </a:solidFill>
                  <a:latin typeface="맑은 고딕" pitchFamily="50" charset="-127"/>
                  <a:ea typeface="맑은 고딕" pitchFamily="50" charset="-127"/>
                </a:rPr>
                <a:t>의 확인서를 첨부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하여야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하고</a:t>
              </a:r>
              <a:r>
                <a:rPr lang="en-US" altLang="ko-KR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상대방이 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회계장부의 진위에 대해 합리적인 의문을 제기하는 경우 장부 작성의 기초가 되는 서류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은행 또는 재무 서류 등</a:t>
              </a:r>
              <a:r>
                <a:rPr lang="en-US" altLang="ko-KR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)</a:t>
              </a:r>
              <a:r>
                <a:rPr lang="ko-KR" altLang="en-US" sz="17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를 추가로 제출하여야 </a:t>
              </a:r>
              <a:r>
                <a:rPr lang="ko-KR" altLang="en-US" sz="17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함</a:t>
              </a:r>
              <a:endParaRPr kumimoji="1" lang="ko-KR" altLang="en-US" sz="17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14" name="그룹 4"/>
            <p:cNvGrpSpPr>
              <a:grpSpLocks/>
            </p:cNvGrpSpPr>
            <p:nvPr/>
          </p:nvGrpSpPr>
          <p:grpSpPr bwMode="auto">
            <a:xfrm>
              <a:off x="657900" y="3500754"/>
              <a:ext cx="260309" cy="269902"/>
              <a:chOff x="538144" y="2099040"/>
              <a:chExt cx="260309" cy="269772"/>
            </a:xfrm>
          </p:grpSpPr>
          <p:sp>
            <p:nvSpPr>
              <p:cNvPr id="23" name="직사각형 22"/>
              <p:cNvSpPr/>
              <p:nvPr/>
            </p:nvSpPr>
            <p:spPr bwMode="auto">
              <a:xfrm>
                <a:off x="538144" y="2099040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566738" y="2135603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6" name="그룹 4"/>
            <p:cNvGrpSpPr>
              <a:grpSpLocks/>
            </p:cNvGrpSpPr>
            <p:nvPr/>
          </p:nvGrpSpPr>
          <p:grpSpPr bwMode="auto">
            <a:xfrm>
              <a:off x="657919" y="2049560"/>
              <a:ext cx="260350" cy="270005"/>
              <a:chOff x="538163" y="1573213"/>
              <a:chExt cx="260350" cy="269875"/>
            </a:xfrm>
          </p:grpSpPr>
          <p:sp>
            <p:nvSpPr>
              <p:cNvPr id="17" name="직사각형 16"/>
              <p:cNvSpPr/>
              <p:nvPr/>
            </p:nvSpPr>
            <p:spPr bwMode="auto">
              <a:xfrm>
                <a:off x="538144" y="1572722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18" name="Freeform 15"/>
              <p:cNvSpPr>
                <a:spLocks/>
              </p:cNvSpPr>
              <p:nvPr/>
            </p:nvSpPr>
            <p:spPr bwMode="auto">
              <a:xfrm>
                <a:off x="566738" y="1601788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3" name="직사각형 8"/>
          <p:cNvSpPr>
            <a:spLocks noChangeArrowheads="1"/>
          </p:cNvSpPr>
          <p:nvPr/>
        </p:nvSpPr>
        <p:spPr bwMode="auto">
          <a:xfrm>
            <a:off x="454025" y="2420888"/>
            <a:ext cx="8963471" cy="51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2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특허법원 침해소송 항소심 심리 </a:t>
            </a:r>
            <a:r>
              <a:rPr lang="ko-KR" altLang="en-US" sz="22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매뉴얼</a:t>
            </a:r>
            <a:r>
              <a:rPr lang="en-US" altLang="ko-KR" sz="22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2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서류의 종류만 예시되어 </a:t>
            </a:r>
            <a:r>
              <a:rPr lang="ko-KR" altLang="en-US" sz="22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있음</a:t>
            </a:r>
            <a:r>
              <a:rPr lang="en-US" altLang="ko-KR" sz="22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200" b="1" dirty="0">
              <a:solidFill>
                <a:srgbClr val="BF14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395288" y="2939906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20" name="직사각형 2"/>
          <p:cNvSpPr>
            <a:spLocks noChangeArrowheads="1"/>
          </p:cNvSpPr>
          <p:nvPr/>
        </p:nvSpPr>
        <p:spPr bwMode="auto">
          <a:xfrm>
            <a:off x="497213" y="1375964"/>
            <a:ext cx="8784976" cy="794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800"/>
              </a:spcAft>
              <a:buClr>
                <a:srgbClr val="BF1400"/>
              </a:buClr>
              <a:buSzTx/>
              <a:buFontTx/>
              <a:buNone/>
              <a:tabLst/>
              <a:defRPr/>
            </a:pPr>
            <a:r>
              <a:rPr lang="ko-KR" altLang="en-US" sz="19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민사소송법상 </a:t>
            </a:r>
            <a:r>
              <a:rPr lang="ko-KR" altLang="en-US" sz="19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문서제출명령은 검증에는 준용되나 감정에는 준용되지 </a:t>
            </a:r>
            <a:r>
              <a:rPr lang="ko-KR" altLang="en-US" sz="19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않으므로 현행법상 감정대상물을 문서제출명령에 준하여 신청할 수 없는 문제</a:t>
            </a:r>
            <a:endParaRPr lang="ko-KR" altLang="en-US" sz="19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4294798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미국 </a:t>
            </a:r>
            <a:r>
              <a:rPr lang="en-US" altLang="ko-KR" b="1" dirty="0" smtClean="0"/>
              <a:t>Discovery </a:t>
            </a:r>
            <a:r>
              <a:rPr lang="ko-KR" altLang="en-US" b="1" dirty="0" smtClean="0"/>
              <a:t>절차의 제품샘플 제출 사례</a:t>
            </a:r>
            <a:endParaRPr lang="ko-KR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728" y="1180509"/>
            <a:ext cx="5122143" cy="54870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38" y="2569676"/>
            <a:ext cx="9849544" cy="931332"/>
          </a:xfrm>
          <a:prstGeom prst="rect">
            <a:avLst/>
          </a:prstGeom>
          <a:noFill/>
          <a:ln w="1587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173468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1"/>
            <a:r>
              <a:rPr lang="ko-KR" altLang="en-US" b="1" dirty="0" smtClean="0"/>
              <a:t>증</a:t>
            </a:r>
            <a:r>
              <a:rPr lang="ko-KR" altLang="en-US" b="1" dirty="0"/>
              <a:t>거</a:t>
            </a:r>
            <a:r>
              <a:rPr lang="ko-KR" altLang="en-US" b="1" dirty="0" smtClean="0"/>
              <a:t>제출명령 절차</a:t>
            </a:r>
            <a:endParaRPr lang="ko-KR" altLang="ko-KR" dirty="0"/>
          </a:p>
        </p:txBody>
      </p:sp>
      <p:sp>
        <p:nvSpPr>
          <p:cNvPr id="11" name="직사각형 8"/>
          <p:cNvSpPr>
            <a:spLocks noChangeArrowheads="1"/>
          </p:cNvSpPr>
          <p:nvPr/>
        </p:nvSpPr>
        <p:spPr bwMode="auto">
          <a:xfrm>
            <a:off x="454025" y="1196752"/>
            <a:ext cx="7739063" cy="47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2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특허법원 침해소송 항소심 심리 매뉴얼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395288" y="1693200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13" name="직사각형 2"/>
          <p:cNvSpPr>
            <a:spLocks noChangeArrowheads="1"/>
          </p:cNvSpPr>
          <p:nvPr/>
        </p:nvSpPr>
        <p:spPr bwMode="auto">
          <a:xfrm>
            <a:off x="411162" y="1872434"/>
            <a:ext cx="922235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법원은 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필요한 경우 당사자의 신청에 따라 신청의 대상이 되는 서류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자료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의 취지나 그 서류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자료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로 증명할 사실을 개괄적으로 표시하여 상대방 당사자에게 신청내용과 관련하여 가지고 있는 서류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자료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의 표시와 취지를 적어 내도록 명할 수 </a:t>
            </a: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있음</a:t>
            </a:r>
            <a:endParaRPr lang="en-US" altLang="ko-KR" sz="17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서류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자료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의 소지 여부가 다투어지는 등 필요한 경우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서류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자료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제출명령을 하기에 앞서 당사자신문 또는 증인신문을 할 수 </a:t>
            </a: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있음</a:t>
            </a:r>
            <a:endParaRPr lang="en-US" altLang="ko-KR" sz="17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8" name="AutoShape 16"/>
          <p:cNvSpPr>
            <a:spLocks noChangeArrowheads="1"/>
          </p:cNvSpPr>
          <p:nvPr/>
        </p:nvSpPr>
        <p:spPr bwMode="auto">
          <a:xfrm>
            <a:off x="2160872" y="4852748"/>
            <a:ext cx="315130" cy="312104"/>
          </a:xfrm>
          <a:prstGeom prst="rightArrow">
            <a:avLst>
              <a:gd name="adj1" fmla="val 53606"/>
              <a:gd name="adj2" fmla="val 501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</a:pPr>
            <a:endParaRPr lang="ko-KR" altLang="en-US" sz="2000" b="1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9" name="AutoShape 16"/>
          <p:cNvSpPr>
            <a:spLocks noChangeArrowheads="1"/>
          </p:cNvSpPr>
          <p:nvPr/>
        </p:nvSpPr>
        <p:spPr bwMode="auto">
          <a:xfrm>
            <a:off x="3908114" y="4852748"/>
            <a:ext cx="315130" cy="312104"/>
          </a:xfrm>
          <a:prstGeom prst="rightArrow">
            <a:avLst>
              <a:gd name="adj1" fmla="val 53606"/>
              <a:gd name="adj2" fmla="val 501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</a:pPr>
            <a:endParaRPr lang="ko-KR" altLang="en-US" sz="2000" b="1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5681172" y="4852748"/>
            <a:ext cx="315130" cy="312104"/>
          </a:xfrm>
          <a:prstGeom prst="rightArrow">
            <a:avLst>
              <a:gd name="adj1" fmla="val 53606"/>
              <a:gd name="adj2" fmla="val 501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</a:pPr>
            <a:endParaRPr lang="ko-KR" altLang="en-US" sz="2000" b="1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745667" y="4293096"/>
            <a:ext cx="1441970" cy="140774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  <a:defRPr/>
            </a:pPr>
            <a:r>
              <a:rPr lang="ko-KR" altLang="en-US" sz="1500" b="1" dirty="0" smtClean="0">
                <a:latin typeface="+mn-lt"/>
                <a:ea typeface="+mn-ea"/>
                <a:cs typeface="Calibri" pitchFamily="34" charset="0"/>
              </a:rPr>
              <a:t>증거제출명령 신청</a:t>
            </a:r>
            <a:endParaRPr lang="en-US" altLang="ko-KR" sz="1500" b="1" dirty="0"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2471326" y="4293096"/>
            <a:ext cx="1441970" cy="140774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  <a:defRPr/>
            </a:pPr>
            <a:r>
              <a:rPr lang="ko-KR" altLang="en-US" sz="1500" b="1" dirty="0" smtClean="0">
                <a:latin typeface="+mn-lt"/>
                <a:ea typeface="+mn-ea"/>
                <a:cs typeface="Calibri" pitchFamily="34" charset="0"/>
              </a:rPr>
              <a:t>상대방 정당한 이유 주장</a:t>
            </a:r>
            <a:endParaRPr lang="en-US" altLang="ko-KR" sz="1500" b="1" dirty="0"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6" name="Rectangle 3"/>
          <p:cNvSpPr>
            <a:spLocks noChangeArrowheads="1"/>
          </p:cNvSpPr>
          <p:nvPr/>
        </p:nvSpPr>
        <p:spPr bwMode="auto">
          <a:xfrm>
            <a:off x="4230097" y="4293096"/>
            <a:ext cx="1441970" cy="140774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  <a:defRPr/>
            </a:pPr>
            <a:r>
              <a:rPr lang="en-US" altLang="ko-KR" sz="1500" b="1" dirty="0" smtClean="0">
                <a:latin typeface="+mn-lt"/>
                <a:ea typeface="+mn-ea"/>
                <a:cs typeface="Calibri" pitchFamily="34" charset="0"/>
              </a:rPr>
              <a:t>In-camera</a:t>
            </a:r>
            <a:endParaRPr lang="en-US" altLang="ko-KR" sz="1500" b="1" dirty="0"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7" name="Rectangle 3"/>
          <p:cNvSpPr>
            <a:spLocks noChangeArrowheads="1"/>
          </p:cNvSpPr>
          <p:nvPr/>
        </p:nvSpPr>
        <p:spPr bwMode="auto">
          <a:xfrm>
            <a:off x="5998855" y="4293096"/>
            <a:ext cx="1441970" cy="140774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  <a:defRPr/>
            </a:pPr>
            <a:r>
              <a:rPr lang="ko-KR" altLang="en-US" sz="1500" b="1" dirty="0" smtClean="0">
                <a:latin typeface="+mn-lt"/>
                <a:ea typeface="+mn-ea"/>
                <a:cs typeface="Calibri" pitchFamily="34" charset="0"/>
              </a:rPr>
              <a:t>비밀유지명령</a:t>
            </a:r>
            <a:endParaRPr lang="en-US" altLang="ko-KR" sz="1500" b="1" dirty="0" smtClean="0">
              <a:latin typeface="+mn-lt"/>
              <a:ea typeface="+mn-ea"/>
              <a:cs typeface="Calibri" pitchFamily="34" charset="0"/>
            </a:endParaRPr>
          </a:p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  <a:defRPr/>
            </a:pPr>
            <a:r>
              <a:rPr lang="en-US" altLang="ko-KR" sz="1500" b="1" dirty="0" smtClean="0"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1500" b="1" dirty="0" smtClean="0">
                <a:latin typeface="+mn-lt"/>
                <a:ea typeface="+mn-ea"/>
                <a:cs typeface="Calibri" pitchFamily="34" charset="0"/>
              </a:rPr>
              <a:t>영업비밀의 경우 열람제한명령</a:t>
            </a:r>
            <a:r>
              <a:rPr lang="en-US" altLang="ko-KR" sz="1500" b="1" dirty="0" smtClean="0">
                <a:latin typeface="+mn-lt"/>
                <a:ea typeface="+mn-ea"/>
                <a:cs typeface="Calibri" pitchFamily="34" charset="0"/>
              </a:rPr>
              <a:t>)</a:t>
            </a:r>
            <a:endParaRPr lang="en-US" altLang="ko-KR" sz="1500" b="1" dirty="0"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749728" y="4301550"/>
            <a:ext cx="170824" cy="167058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/>
          <a:p>
            <a:pPr algn="ctr" latinLnBrk="0">
              <a:lnSpc>
                <a:spcPct val="130000"/>
              </a:lnSpc>
              <a:spcAft>
                <a:spcPts val="600"/>
              </a:spcAft>
              <a:defRPr/>
            </a:pPr>
            <a:r>
              <a:rPr lang="en-US" altLang="ko-KR" sz="1400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1</a:t>
            </a:r>
            <a:endParaRPr lang="ko-KR" altLang="en-US" sz="1400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9" name="직사각형 18"/>
          <p:cNvSpPr/>
          <p:nvPr/>
        </p:nvSpPr>
        <p:spPr>
          <a:xfrm>
            <a:off x="2477920" y="4301550"/>
            <a:ext cx="170824" cy="167058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/>
          <a:p>
            <a:pPr algn="ctr" latinLnBrk="0">
              <a:lnSpc>
                <a:spcPct val="130000"/>
              </a:lnSpc>
              <a:spcAft>
                <a:spcPts val="600"/>
              </a:spcAft>
              <a:defRPr/>
            </a:pPr>
            <a:r>
              <a:rPr lang="en-US" altLang="ko-KR" sz="1400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2</a:t>
            </a:r>
            <a:endParaRPr lang="ko-KR" altLang="en-US" sz="1400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4238480" y="4301550"/>
            <a:ext cx="170824" cy="167058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/>
          <a:p>
            <a:pPr algn="ctr" latinLnBrk="0">
              <a:lnSpc>
                <a:spcPct val="130000"/>
              </a:lnSpc>
              <a:spcAft>
                <a:spcPts val="600"/>
              </a:spcAft>
              <a:defRPr/>
            </a:pPr>
            <a:r>
              <a:rPr lang="en-US" altLang="ko-KR" sz="1400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3</a:t>
            </a:r>
            <a:endParaRPr lang="ko-KR" altLang="en-US" sz="1400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6006312" y="4301550"/>
            <a:ext cx="170824" cy="167058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/>
          <a:p>
            <a:pPr algn="ctr" latinLnBrk="0">
              <a:lnSpc>
                <a:spcPct val="130000"/>
              </a:lnSpc>
              <a:spcAft>
                <a:spcPts val="600"/>
              </a:spcAft>
              <a:defRPr/>
            </a:pPr>
            <a:r>
              <a:rPr lang="en-US" altLang="ko-KR" sz="1400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4</a:t>
            </a:r>
            <a:endParaRPr lang="ko-KR" altLang="en-US" sz="1400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22" name="AutoShape 16"/>
          <p:cNvSpPr>
            <a:spLocks noChangeArrowheads="1"/>
          </p:cNvSpPr>
          <p:nvPr/>
        </p:nvSpPr>
        <p:spPr bwMode="auto">
          <a:xfrm>
            <a:off x="7446182" y="4852748"/>
            <a:ext cx="315130" cy="312104"/>
          </a:xfrm>
          <a:prstGeom prst="rightArrow">
            <a:avLst>
              <a:gd name="adj1" fmla="val 53606"/>
              <a:gd name="adj2" fmla="val 501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</a:pPr>
            <a:endParaRPr lang="ko-KR" altLang="en-US" sz="2000" b="1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23" name="Rectangle 3"/>
          <p:cNvSpPr>
            <a:spLocks noChangeArrowheads="1"/>
          </p:cNvSpPr>
          <p:nvPr/>
        </p:nvSpPr>
        <p:spPr bwMode="auto">
          <a:xfrm>
            <a:off x="7759502" y="4293096"/>
            <a:ext cx="1441970" cy="1407740"/>
          </a:xfrm>
          <a:prstGeom prst="rect">
            <a:avLst/>
          </a:prstGeom>
          <a:solidFill>
            <a:schemeClr val="bg1"/>
          </a:solidFill>
          <a:ln w="19050" algn="ctr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  <a:defRPr/>
            </a:pPr>
            <a:r>
              <a:rPr lang="ko-KR" altLang="en-US" sz="1500" b="1" dirty="0" smtClean="0">
                <a:latin typeface="+mn-lt"/>
                <a:ea typeface="+mn-ea"/>
                <a:cs typeface="Calibri" pitchFamily="34" charset="0"/>
              </a:rPr>
              <a:t>불응 시 제재</a:t>
            </a:r>
            <a:endParaRPr lang="en-US" altLang="ko-KR" sz="1500" b="1" dirty="0"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7769404" y="4301550"/>
            <a:ext cx="170824" cy="167058"/>
          </a:xfrm>
          <a:prstGeom prst="rect">
            <a:avLst/>
          </a:prstGeom>
          <a:solidFill>
            <a:schemeClr val="tx2"/>
          </a:solidFill>
        </p:spPr>
        <p:txBody>
          <a:bodyPr anchor="ctr"/>
          <a:lstStyle/>
          <a:p>
            <a:pPr algn="ctr" latinLnBrk="0">
              <a:lnSpc>
                <a:spcPct val="130000"/>
              </a:lnSpc>
              <a:spcAft>
                <a:spcPts val="600"/>
              </a:spcAft>
              <a:defRPr/>
            </a:pPr>
            <a:r>
              <a:rPr lang="en-US" altLang="ko-KR" sz="1400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5</a:t>
            </a:r>
            <a:endParaRPr lang="ko-KR" altLang="en-US" sz="1400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0805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정당한 이유 판단을 위한</a:t>
            </a:r>
            <a:r>
              <a:rPr lang="en-US" altLang="ko-KR" b="1" dirty="0" smtClean="0"/>
              <a:t/>
            </a:r>
            <a:br>
              <a:rPr lang="en-US" altLang="ko-KR" b="1" dirty="0" smtClean="0"/>
            </a:br>
            <a:r>
              <a:rPr lang="ko-KR" altLang="en-US" b="1" dirty="0" smtClean="0"/>
              <a:t>비밀심리절차</a:t>
            </a:r>
            <a:r>
              <a:rPr lang="en-US" altLang="ko-KR" b="1" dirty="0" smtClean="0"/>
              <a:t>(In-camera) </a:t>
            </a:r>
            <a:r>
              <a:rPr lang="ko-KR" altLang="en-US" b="1" dirty="0" smtClean="0"/>
              <a:t>도</a:t>
            </a:r>
            <a:r>
              <a:rPr lang="ko-KR" altLang="en-US" b="1" dirty="0"/>
              <a:t>입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/>
              <a:t>2</a:t>
            </a:r>
            <a:r>
              <a:rPr lang="ko-KR" altLang="en-US" b="1" dirty="0" smtClean="0"/>
              <a:t>항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97986334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비밀심리절차</a:t>
            </a:r>
            <a:r>
              <a:rPr lang="en-US" altLang="ko-KR" b="1" dirty="0"/>
              <a:t>(In-camera)</a:t>
            </a:r>
            <a:endParaRPr lang="ko-KR" altLang="en-US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44487" y="1412776"/>
            <a:ext cx="9217025" cy="1296144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②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법원은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자료의 소지자가 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항에 따른 제출을 거부할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정당한 이유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가 있다고 주장하는 경우에는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그 주장의 당부를 판단하기 위하여 자료의 제시를 명할 수 있다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.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이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경우 법원은 그 자료를 다른 사람이 보게 하여서는 아니 된다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17" name="Rectangle 11"/>
          <p:cNvSpPr>
            <a:spLocks noChangeArrowheads="1"/>
          </p:cNvSpPr>
          <p:nvPr/>
        </p:nvSpPr>
        <p:spPr bwMode="auto">
          <a:xfrm>
            <a:off x="344487" y="2924944"/>
            <a:ext cx="9217025" cy="3024336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180975" lvl="1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endParaRPr lang="ko-KR" altLang="en-US" b="1" dirty="0">
              <a:latin typeface="+mn-lt"/>
              <a:ea typeface="+mn-ea"/>
              <a:cs typeface="Calibri" pitchFamily="34" charset="0"/>
            </a:endParaRPr>
          </a:p>
        </p:txBody>
      </p:sp>
      <p:graphicFrame>
        <p:nvGraphicFramePr>
          <p:cNvPr id="18" name="표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923158"/>
              </p:ext>
            </p:extLst>
          </p:nvPr>
        </p:nvGraphicFramePr>
        <p:xfrm>
          <a:off x="545658" y="3180562"/>
          <a:ext cx="8799830" cy="2120646"/>
        </p:xfrm>
        <a:graphic>
          <a:graphicData uri="http://schemas.openxmlformats.org/drawingml/2006/table">
            <a:tbl>
              <a:tblPr firstRow="1" firstCol="1" bandRow="1"/>
              <a:tblGrid>
                <a:gridCol w="8799830"/>
              </a:tblGrid>
              <a:tr h="0">
                <a:tc>
                  <a:txBody>
                    <a:bodyPr/>
                    <a:lstStyle/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민사소송법 </a:t>
                      </a:r>
                      <a:r>
                        <a:rPr lang="ko-KR" sz="11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제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347</a:t>
                      </a:r>
                      <a:r>
                        <a:rPr lang="ko-KR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조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(</a:t>
                      </a:r>
                      <a:r>
                        <a:rPr lang="ko-KR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제출신청의 허가여부에 대한 재판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)</a:t>
                      </a:r>
                      <a:r>
                        <a:rPr lang="en-US" sz="1100" dirty="0">
                          <a:solidFill>
                            <a:srgbClr val="C00000"/>
                          </a:solidFill>
                          <a:effectLst/>
                          <a:latin typeface="맑은 고딕"/>
                          <a:ea typeface="바탕체"/>
                        </a:rPr>
                        <a:t> </a:t>
                      </a:r>
                      <a:endParaRPr lang="en-US" sz="1100" dirty="0" smtClean="0">
                        <a:solidFill>
                          <a:srgbClr val="C00000"/>
                        </a:solidFill>
                        <a:effectLst/>
                        <a:latin typeface="맑은 고딕"/>
                        <a:ea typeface="바탕체"/>
                      </a:endParaRPr>
                    </a:p>
                    <a:p>
                      <a:pPr marL="180975" indent="-180975"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① </a:t>
                      </a:r>
                      <a:r>
                        <a:rPr lang="en-US" altLang="ko-KR" sz="1100" b="1" dirty="0" smtClean="0">
                          <a:effectLst/>
                          <a:latin typeface="Times New Roman"/>
                          <a:ea typeface="맑은 고딕"/>
                        </a:rPr>
                        <a:t>	</a:t>
                      </a: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법원은 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문서제출신청에 정당한 이유가 있다고 인정한 때에는 결정으로 문서를 가진 사람에게 그 제출을 명할 수 있다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.</a:t>
                      </a:r>
                      <a:endParaRPr lang="ko-KR" sz="1100" b="1" dirty="0">
                        <a:effectLst/>
                        <a:latin typeface="Times New Roman"/>
                        <a:ea typeface="바탕체"/>
                      </a:endParaRPr>
                    </a:p>
                    <a:p>
                      <a:pPr marL="180975" indent="-180975"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②</a:t>
                      </a:r>
                      <a:r>
                        <a:rPr lang="en-US" altLang="ko-KR" sz="1100" b="1" dirty="0" smtClean="0">
                          <a:effectLst/>
                          <a:latin typeface="Times New Roman"/>
                          <a:ea typeface="맑은 고딕"/>
                        </a:rPr>
                        <a:t>	</a:t>
                      </a: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문서제출의 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신청이 문서의 일부에 대하여만 이유 있다고 인정한 때에는 그 부분만의 제출을 명하여야 한다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.</a:t>
                      </a:r>
                      <a:endParaRPr lang="ko-KR" sz="1100" b="1" dirty="0">
                        <a:effectLst/>
                        <a:latin typeface="Times New Roman"/>
                        <a:ea typeface="바탕체"/>
                      </a:endParaRPr>
                    </a:p>
                    <a:p>
                      <a:pPr marL="180975" indent="-180975"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③</a:t>
                      </a:r>
                      <a:r>
                        <a:rPr lang="en-US" altLang="ko-KR" sz="1100" b="1" dirty="0" smtClean="0">
                          <a:effectLst/>
                          <a:latin typeface="Times New Roman"/>
                          <a:ea typeface="맑은 고딕"/>
                        </a:rPr>
                        <a:t>	</a:t>
                      </a: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제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3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자에 대하여 문서의 제출을 명하는 경우에는 제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3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자 또는 그가 지정하는 자를 심문하여야 한다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.</a:t>
                      </a:r>
                      <a:endParaRPr lang="ko-KR" sz="1100" b="1" dirty="0">
                        <a:effectLst/>
                        <a:latin typeface="Times New Roman"/>
                        <a:ea typeface="바탕체"/>
                      </a:endParaRPr>
                    </a:p>
                    <a:p>
                      <a:pPr marL="180975" indent="-180975"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④</a:t>
                      </a:r>
                      <a:r>
                        <a:rPr lang="en-US" alt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	</a:t>
                      </a:r>
                      <a:r>
                        <a:rPr 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법원은 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문서가 제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344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조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(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문서의 제출의무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)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에 해당하는지를 판단하기 위하여 필요하다고 인정하는 때에는 문서를 가지고 있는 사람에게 그 문서를 제시하도록 명할 수 있다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. 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이 경우 법원은 그 문서를 다른 사람이 보도록 하여서는 </a:t>
                      </a:r>
                      <a:r>
                        <a:rPr 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안</a:t>
                      </a:r>
                      <a:r>
                        <a:rPr lang="en-US" alt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 </a:t>
                      </a:r>
                      <a:r>
                        <a:rPr 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된다</a:t>
                      </a:r>
                      <a:r>
                        <a:rPr lang="en-US" sz="1100" b="1" u="sng" dirty="0">
                          <a:effectLst/>
                          <a:latin typeface="Times New Roman"/>
                          <a:ea typeface="맑은 고딕"/>
                        </a:rPr>
                        <a:t>.</a:t>
                      </a:r>
                      <a:endParaRPr lang="ko-KR" sz="1100" b="1" dirty="0">
                        <a:effectLst/>
                        <a:latin typeface="Times New Roman"/>
                        <a:ea typeface="바탕체"/>
                      </a:endParaRPr>
                    </a:p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b="1" u="none" strike="noStrike" dirty="0">
                          <a:effectLst/>
                          <a:latin typeface="맑은 고딕"/>
                          <a:ea typeface="바탕체"/>
                        </a:rPr>
                        <a:t> </a:t>
                      </a:r>
                      <a:endParaRPr lang="ko-KR" sz="1100" b="1" dirty="0">
                        <a:effectLst/>
                        <a:latin typeface="Times New Roman"/>
                        <a:ea typeface="바탕체"/>
                      </a:endParaRPr>
                    </a:p>
                    <a:p>
                      <a:pPr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altLang="en-US" sz="11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민사소송규칙 </a:t>
                      </a:r>
                      <a:r>
                        <a:rPr lang="ko-KR" sz="1100" b="1" dirty="0" smtClean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제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111</a:t>
                      </a:r>
                      <a:r>
                        <a:rPr lang="ko-KR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조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 (</a:t>
                      </a:r>
                      <a:r>
                        <a:rPr lang="ko-KR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제시·제출된 문서의 보관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맑은 고딕"/>
                        </a:rPr>
                        <a:t>)</a:t>
                      </a:r>
                      <a:r>
                        <a:rPr lang="en-US" sz="1100" b="1" dirty="0">
                          <a:solidFill>
                            <a:srgbClr val="C00000"/>
                          </a:solidFill>
                          <a:effectLst/>
                          <a:latin typeface="맑은 고딕"/>
                          <a:ea typeface="바탕체"/>
                        </a:rPr>
                        <a:t> </a:t>
                      </a:r>
                      <a:endParaRPr lang="ko-KR" sz="11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바탕체"/>
                      </a:endParaRPr>
                    </a:p>
                    <a:p>
                      <a:pPr marL="180975" indent="-180975"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①</a:t>
                      </a:r>
                      <a:r>
                        <a:rPr lang="en-US" altLang="ko-KR" sz="1100" b="1" dirty="0" smtClean="0">
                          <a:effectLst/>
                          <a:latin typeface="Times New Roman"/>
                          <a:ea typeface="맑은 고딕"/>
                        </a:rPr>
                        <a:t> 	</a:t>
                      </a: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법원은 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필요하다고 인정하는 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때에는 법 제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347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조제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4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항 전문의 규정에 따라 </a:t>
                      </a:r>
                      <a:r>
                        <a:rPr 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제시</a:t>
                      </a:r>
                      <a:r>
                        <a:rPr lang="en-US" alt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 </a:t>
                      </a:r>
                      <a:r>
                        <a:rPr lang="ko-KR" sz="1100" b="1" u="none" dirty="0" smtClean="0">
                          <a:effectLst/>
                          <a:latin typeface="Times New Roman"/>
                          <a:ea typeface="맑은 고딕"/>
                        </a:rPr>
                        <a:t>받은 </a:t>
                      </a:r>
                      <a:r>
                        <a:rPr lang="ko-KR" sz="1100" b="1" u="none" dirty="0">
                          <a:effectLst/>
                          <a:latin typeface="Times New Roman"/>
                          <a:ea typeface="맑은 고딕"/>
                        </a:rPr>
                        <a:t>문서를 일시적으로 맡아 둘 수 있다</a:t>
                      </a:r>
                      <a:r>
                        <a:rPr lang="en-US" sz="1100" b="1" u="none" dirty="0">
                          <a:effectLst/>
                          <a:latin typeface="Times New Roman"/>
                          <a:ea typeface="맑은 고딕"/>
                        </a:rPr>
                        <a:t>. </a:t>
                      </a:r>
                      <a:endParaRPr lang="ko-KR" sz="1100" b="1" u="none" dirty="0">
                        <a:effectLst/>
                        <a:latin typeface="Times New Roman"/>
                        <a:ea typeface="바탕체"/>
                      </a:endParaRPr>
                    </a:p>
                    <a:p>
                      <a:pPr marL="180975" indent="-180975" algn="l" latinLnBrk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②</a:t>
                      </a:r>
                      <a:r>
                        <a:rPr lang="en-US" altLang="ko-KR" sz="1100" b="1" dirty="0" smtClean="0">
                          <a:effectLst/>
                          <a:latin typeface="Times New Roman"/>
                          <a:ea typeface="맑은 고딕"/>
                        </a:rPr>
                        <a:t> 	</a:t>
                      </a:r>
                      <a:r>
                        <a:rPr lang="ko-KR" sz="1100" b="1" dirty="0" smtClean="0">
                          <a:effectLst/>
                          <a:latin typeface="Times New Roman"/>
                          <a:ea typeface="맑은 고딕"/>
                        </a:rPr>
                        <a:t>제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1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항의 경우 또는 법 제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353</a:t>
                      </a:r>
                      <a:r>
                        <a:rPr lang="ko-KR" sz="1100" b="1" dirty="0">
                          <a:effectLst/>
                          <a:latin typeface="Times New Roman"/>
                          <a:ea typeface="맑은 고딕"/>
                        </a:rPr>
                        <a:t>조의 규정에 따라 문서를 맡아 두는 경우 문서를 제시하거나 제출한 사람이 요구하는 때에는 법원사무관등은 문서의 보관증을 교부하여야 한다</a:t>
                      </a:r>
                      <a:r>
                        <a:rPr lang="en-US" sz="1100" b="1" dirty="0">
                          <a:effectLst/>
                          <a:latin typeface="Times New Roman"/>
                          <a:ea typeface="맑은 고딕"/>
                        </a:rPr>
                        <a:t>.</a:t>
                      </a:r>
                      <a:endParaRPr lang="ko-KR" sz="1100" b="1" dirty="0">
                        <a:effectLst/>
                        <a:latin typeface="Times New Roman"/>
                        <a:ea typeface="바탕체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" name="직사각형 2"/>
          <p:cNvSpPr>
            <a:spLocks noChangeArrowheads="1"/>
          </p:cNvSpPr>
          <p:nvPr/>
        </p:nvSpPr>
        <p:spPr bwMode="auto">
          <a:xfrm>
            <a:off x="560512" y="5445224"/>
            <a:ext cx="6624737" cy="40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민사소송법 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347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조 </a:t>
            </a:r>
            <a:r>
              <a:rPr lang="en-US" altLang="ko-KR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항과 </a:t>
            </a: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동일</a:t>
            </a:r>
            <a:endParaRPr lang="en-US" altLang="ko-KR" sz="17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69970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/>
          <p:cNvSpPr>
            <a:spLocks noGrp="1"/>
          </p:cNvSpPr>
          <p:nvPr>
            <p:ph type="body" sz="quarter" idx="10"/>
          </p:nvPr>
        </p:nvSpPr>
        <p:spPr>
          <a:xfrm>
            <a:off x="2721322" y="1700808"/>
            <a:ext cx="7056214" cy="4754562"/>
          </a:xfrm>
        </p:spPr>
        <p:txBody>
          <a:bodyPr/>
          <a:lstStyle/>
          <a:p>
            <a:pPr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ko-KR" altLang="en-US" sz="1650" b="1" dirty="0"/>
              <a:t>개정 특허법</a:t>
            </a:r>
            <a:r>
              <a:rPr lang="en-US" altLang="ko-KR" sz="1650" b="1" dirty="0"/>
              <a:t>(2016. 6. 30. </a:t>
            </a:r>
            <a:r>
              <a:rPr lang="ko-KR" altLang="en-US" sz="1650" b="1" dirty="0"/>
              <a:t>시행</a:t>
            </a:r>
            <a:r>
              <a:rPr lang="en-US" altLang="ko-KR" sz="1650" b="1" dirty="0"/>
              <a:t>)</a:t>
            </a:r>
            <a:r>
              <a:rPr lang="ko-KR" altLang="en-US" sz="1650" b="1" dirty="0"/>
              <a:t>의 주요 </a:t>
            </a:r>
            <a:r>
              <a:rPr lang="ko-KR" altLang="en-US" sz="1650" b="1" dirty="0" smtClean="0"/>
              <a:t>개정내용</a:t>
            </a:r>
            <a:endParaRPr lang="en-US" altLang="ko-KR" sz="1650" b="1" dirty="0" smtClean="0"/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endParaRPr lang="en-US" altLang="ko-KR" sz="1650" b="1" dirty="0" smtClean="0"/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ko-KR" altLang="en-US" sz="1650" b="1" dirty="0"/>
              <a:t>개정된 증거제출명령</a:t>
            </a:r>
            <a:r>
              <a:rPr lang="en-US" altLang="ko-KR" sz="1650" b="1" dirty="0"/>
              <a:t>(</a:t>
            </a:r>
            <a:r>
              <a:rPr lang="ko-KR" altLang="en-US" sz="1650" b="1" dirty="0"/>
              <a:t>제</a:t>
            </a:r>
            <a:r>
              <a:rPr lang="en-US" altLang="ko-KR" sz="1650" b="1" dirty="0"/>
              <a:t>132</a:t>
            </a:r>
            <a:r>
              <a:rPr lang="ko-KR" altLang="en-US" sz="1650" b="1" dirty="0"/>
              <a:t>조</a:t>
            </a:r>
            <a:r>
              <a:rPr lang="en-US" altLang="ko-KR" sz="1650" b="1" dirty="0" smtClean="0"/>
              <a:t>)</a:t>
            </a:r>
          </a:p>
          <a:p>
            <a:pPr marL="895350" lvl="1" indent="-266700">
              <a:lnSpc>
                <a:spcPct val="100000"/>
              </a:lnSpc>
              <a:buClr>
                <a:schemeClr val="tx2"/>
              </a:buClr>
              <a:buFontTx/>
              <a:buAutoNum type="arabicPeriod"/>
              <a:defRPr/>
            </a:pPr>
            <a:r>
              <a:rPr lang="ko-KR" altLang="en-US" sz="165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증거제출명령 </a:t>
            </a:r>
            <a:r>
              <a:rPr lang="ko-KR" altLang="en-US" sz="16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범위 확대</a:t>
            </a:r>
            <a:r>
              <a:rPr lang="en-US" altLang="ko-KR" sz="16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sz="16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제</a:t>
            </a:r>
            <a:r>
              <a:rPr lang="en-US" altLang="ko-KR" sz="16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</a:t>
            </a:r>
            <a:r>
              <a:rPr lang="ko-KR" altLang="en-US" sz="165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항</a:t>
            </a:r>
            <a:r>
              <a:rPr lang="en-US" altLang="ko-KR" sz="165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endParaRPr sz="165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895350" lvl="1" indent="-266700">
              <a:lnSpc>
                <a:spcPct val="100000"/>
              </a:lnSpc>
              <a:buClr>
                <a:schemeClr val="tx2"/>
              </a:buClr>
              <a:buFontTx/>
              <a:buAutoNum type="arabicPeriod"/>
              <a:defRPr/>
            </a:pP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정당한 이유 판단을 위한 비밀심리절차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(In-camera) 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도입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(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제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2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항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895350" lvl="1" indent="-266700">
              <a:lnSpc>
                <a:spcPct val="100000"/>
              </a:lnSpc>
              <a:buClr>
                <a:schemeClr val="tx2"/>
              </a:buClr>
              <a:buFontTx/>
              <a:buAutoNum type="arabicPeriod"/>
              <a:defRPr/>
            </a:pP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영업비밀과 열람범위제한명령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(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제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3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항</a:t>
            </a:r>
            <a:r>
              <a:rPr lang="en-US" altLang="ko-KR" sz="165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895350" lvl="1" indent="-266700">
              <a:lnSpc>
                <a:spcPct val="100000"/>
              </a:lnSpc>
              <a:buClr>
                <a:schemeClr val="tx2"/>
              </a:buClr>
              <a:buFontTx/>
              <a:buAutoNum type="arabicPeriod"/>
              <a:defRPr/>
            </a:pP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증거제출명령 불응 시 제재 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(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제</a:t>
            </a:r>
            <a:r>
              <a:rPr lang="en-US" altLang="ko-KR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4, 5</a:t>
            </a:r>
            <a:r>
              <a:rPr lang="ko-KR" altLang="en-US" sz="165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항</a:t>
            </a:r>
            <a:r>
              <a:rPr lang="en-US" altLang="ko-KR" sz="165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895350" lvl="1" indent="-266700">
              <a:lnSpc>
                <a:spcPct val="100000"/>
              </a:lnSpc>
              <a:buClr>
                <a:schemeClr val="tx2"/>
              </a:buClr>
              <a:buFontTx/>
              <a:buAutoNum type="arabicPeriod"/>
              <a:defRPr/>
            </a:pPr>
            <a:endParaRPr lang="en-US" altLang="ko-KR" sz="1650" b="1" kern="12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  <a:p>
            <a:pPr>
              <a:lnSpc>
                <a:spcPct val="150000"/>
              </a:lnSpc>
              <a:spcAft>
                <a:spcPts val="600"/>
              </a:spcAft>
              <a:buClr>
                <a:schemeClr val="tx2"/>
              </a:buClr>
              <a:defRPr/>
            </a:pPr>
            <a:r>
              <a:rPr lang="ko-KR" altLang="en-US" sz="1650" b="1" dirty="0" smtClean="0"/>
              <a:t>개정법에 </a:t>
            </a:r>
            <a:r>
              <a:rPr lang="ko-KR" altLang="en-US" sz="1650" b="1" dirty="0"/>
              <a:t>따른 증거조사에서 </a:t>
            </a:r>
            <a:r>
              <a:rPr lang="ko-KR" altLang="en-US" sz="1650" b="1" dirty="0" smtClean="0"/>
              <a:t>고려사항</a:t>
            </a:r>
            <a:endParaRPr lang="en-US" altLang="ko-KR" sz="1650" b="1" dirty="0" smtClean="0"/>
          </a:p>
          <a:p>
            <a:pPr marL="457200" lvl="1" indent="0">
              <a:lnSpc>
                <a:spcPct val="100000"/>
              </a:lnSpc>
              <a:buClr>
                <a:schemeClr val="tx2"/>
              </a:buClr>
              <a:buFontTx/>
              <a:buNone/>
              <a:defRPr/>
            </a:pPr>
            <a:endParaRPr lang="en-US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4871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1"/>
            <a:r>
              <a:rPr lang="ko-KR" altLang="en-US" b="1" dirty="0" smtClean="0"/>
              <a:t>자료제출 거부의 </a:t>
            </a:r>
            <a:r>
              <a:rPr lang="ko-KR" altLang="ko-KR" b="1" dirty="0" smtClean="0"/>
              <a:t>정당한 이유</a:t>
            </a:r>
            <a:endParaRPr lang="ko-KR" altLang="ko-KR" dirty="0"/>
          </a:p>
        </p:txBody>
      </p:sp>
      <p:sp>
        <p:nvSpPr>
          <p:cNvPr id="11" name="직사각형 8"/>
          <p:cNvSpPr>
            <a:spLocks noChangeArrowheads="1"/>
          </p:cNvSpPr>
          <p:nvPr/>
        </p:nvSpPr>
        <p:spPr bwMode="auto">
          <a:xfrm>
            <a:off x="454025" y="1222394"/>
            <a:ext cx="7739063" cy="47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2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특허법원 침해소송 항소심 심리 매뉴얼</a:t>
            </a:r>
          </a:p>
        </p:txBody>
      </p:sp>
      <p:cxnSp>
        <p:nvCxnSpPr>
          <p:cNvPr id="12" name="직선 연결선 11"/>
          <p:cNvCxnSpPr/>
          <p:nvPr/>
        </p:nvCxnSpPr>
        <p:spPr>
          <a:xfrm>
            <a:off x="395288" y="1718842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13" name="직사각형 2"/>
          <p:cNvSpPr>
            <a:spLocks noChangeArrowheads="1"/>
          </p:cNvSpPr>
          <p:nvPr/>
        </p:nvSpPr>
        <p:spPr bwMode="auto">
          <a:xfrm>
            <a:off x="411162" y="1875613"/>
            <a:ext cx="9294365" cy="13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제출대상 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서류가 </a:t>
            </a:r>
            <a:r>
              <a:rPr lang="ko-KR" altLang="en-US" sz="1700" b="1" kern="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민감한 개인정보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를 포함하고 있거나 </a:t>
            </a:r>
            <a:r>
              <a:rPr lang="ko-KR" altLang="en-US" sz="1700" b="1" kern="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침해의 증명</a:t>
            </a:r>
            <a:r>
              <a:rPr lang="en-US" altLang="ko-KR" sz="1700" b="1" kern="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700" b="1" kern="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손해액의 계산과 관계없는 정보를 포함하는 경우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를 정당한 이유로 </a:t>
            </a: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설명</a:t>
            </a:r>
            <a:endParaRPr lang="en-US" altLang="ko-KR" sz="17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서류제출거부에 정당한 이유가 있는 경우 </a:t>
            </a:r>
            <a:r>
              <a:rPr lang="ko-KR" altLang="en-US" sz="1700" b="1" kern="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법원은 상대방 당사자의 신청에 따라 해당 부분을 삭제한 서류의 제출을 허가할 수 </a:t>
            </a:r>
            <a:r>
              <a:rPr lang="ko-KR" altLang="en-US" sz="1700" b="1" kern="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있음</a:t>
            </a:r>
            <a:endParaRPr lang="en-US" altLang="ko-KR" sz="17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9" name="직사각형 8"/>
          <p:cNvSpPr>
            <a:spLocks noChangeArrowheads="1"/>
          </p:cNvSpPr>
          <p:nvPr/>
        </p:nvSpPr>
        <p:spPr bwMode="auto">
          <a:xfrm>
            <a:off x="454024" y="3429000"/>
            <a:ext cx="7739063" cy="51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2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정당한 사유 예시</a:t>
            </a:r>
            <a:endParaRPr lang="ko-KR" altLang="en-US" sz="2200" b="1" dirty="0">
              <a:solidFill>
                <a:srgbClr val="BF14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0" name="직선 연결선 19"/>
          <p:cNvCxnSpPr/>
          <p:nvPr/>
        </p:nvCxnSpPr>
        <p:spPr>
          <a:xfrm>
            <a:off x="395287" y="3948018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8" name="직사각형 2"/>
          <p:cNvSpPr>
            <a:spLocks noChangeArrowheads="1"/>
          </p:cNvSpPr>
          <p:nvPr/>
        </p:nvSpPr>
        <p:spPr bwMode="auto">
          <a:xfrm>
            <a:off x="411161" y="4104789"/>
            <a:ext cx="9294365" cy="236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증언거부권 대상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민사소송법 제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344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조 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항 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호 </a:t>
            </a:r>
            <a:r>
              <a:rPr lang="ko-KR" altLang="en-US" sz="1700" b="1" kern="0" dirty="0" err="1" smtClean="0">
                <a:latin typeface="맑은 고딕" pitchFamily="50" charset="-127"/>
                <a:ea typeface="맑은 고딕" pitchFamily="50" charset="-127"/>
              </a:rPr>
              <a:t>나목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직무상 비밀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민사소송법 제</a:t>
            </a:r>
            <a:r>
              <a:rPr lang="en-US" altLang="ko-KR" sz="1700" b="1" kern="0" dirty="0">
                <a:latin typeface="맑은 고딕" pitchFamily="50" charset="-127"/>
                <a:ea typeface="맑은 고딕" pitchFamily="50" charset="-127"/>
              </a:rPr>
              <a:t>344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조 </a:t>
            </a:r>
            <a:r>
              <a:rPr lang="en-US" altLang="ko-KR" sz="1700" b="1" kern="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항 </a:t>
            </a:r>
            <a:r>
              <a:rPr lang="en-US" altLang="ko-KR" sz="1700" b="1" kern="0" dirty="0"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호 </a:t>
            </a:r>
            <a:r>
              <a:rPr lang="ko-KR" altLang="en-US" sz="1700" b="1" kern="0" dirty="0" err="1" smtClean="0">
                <a:latin typeface="맑은 고딕" pitchFamily="50" charset="-127"/>
                <a:ea typeface="맑은 고딕" pitchFamily="50" charset="-127"/>
              </a:rPr>
              <a:t>다목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en-US" altLang="ko-KR" sz="1700" b="1" kern="0" dirty="0"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자기이용문서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민사소송법 제</a:t>
            </a:r>
            <a:r>
              <a:rPr lang="en-US" altLang="ko-KR" sz="1700" b="1" kern="0" dirty="0">
                <a:latin typeface="맑은 고딕" pitchFamily="50" charset="-127"/>
                <a:ea typeface="맑은 고딕" pitchFamily="50" charset="-127"/>
              </a:rPr>
              <a:t>344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조 </a:t>
            </a:r>
            <a:r>
              <a:rPr lang="en-US" altLang="ko-KR" sz="1700" b="1" kern="0" dirty="0"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항 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호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개인정보 또는 입증취지와 관계없는 문서</a:t>
            </a:r>
            <a:endParaRPr lang="en-US" altLang="ko-KR" sz="1700" b="1" kern="0" dirty="0"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정당한 목적을 결한 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부당한 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신청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判 상법상 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회계장부열람 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등사청구 거부사유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)</a:t>
            </a: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영업비밀에 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해당하고</a:t>
            </a:r>
            <a:r>
              <a:rPr lang="en-US" altLang="ko-KR" sz="1700" b="1" kern="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 침해 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증명 또는 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손해액 </a:t>
            </a:r>
            <a:r>
              <a:rPr lang="ko-KR" altLang="en-US" sz="1700" b="1" kern="0" dirty="0">
                <a:latin typeface="맑은 고딕" pitchFamily="50" charset="-127"/>
                <a:ea typeface="맑은 고딕" pitchFamily="50" charset="-127"/>
              </a:rPr>
              <a:t>산정에 반드시 </a:t>
            </a:r>
            <a:r>
              <a:rPr lang="ko-KR" altLang="en-US" sz="1700" b="1" kern="0" dirty="0" smtClean="0">
                <a:latin typeface="맑은 고딕" pitchFamily="50" charset="-127"/>
                <a:ea typeface="맑은 고딕" pitchFamily="50" charset="-127"/>
              </a:rPr>
              <a:t>필요하지 않은 경우</a:t>
            </a:r>
            <a:endParaRPr lang="en-US" altLang="ko-KR" sz="1700" b="1" kern="0" dirty="0" smtClean="0"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235762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영업비밀과 열람범위제한명령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 smtClean="0"/>
              <a:t>3</a:t>
            </a:r>
            <a:r>
              <a:rPr lang="ko-KR" altLang="en-US" b="1" dirty="0" smtClean="0"/>
              <a:t>항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3199102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영업비밀에 해당하는 경우</a:t>
            </a:r>
            <a:endParaRPr lang="ko-KR" altLang="en-US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44487" y="1700808"/>
            <a:ext cx="9217025" cy="1656184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③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항에 따라 제출되어야 할 자료가 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영업비밀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에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해당하나 침해의 증명 또는 손해액의 산정에 반드시 필요한 때에는 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 단서에 따른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정당한 이유로 보지 아니한다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.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이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경우 법원은 제출명령의 목적 내에서 열람할 수 있는 범위 또는 열람할 수 있는 사람을 지정하여야 한다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24" name="직사각형 8"/>
          <p:cNvSpPr>
            <a:spLocks noChangeArrowheads="1"/>
          </p:cNvSpPr>
          <p:nvPr/>
        </p:nvSpPr>
        <p:spPr bwMode="auto">
          <a:xfrm>
            <a:off x="454025" y="3933056"/>
            <a:ext cx="7739063" cy="473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2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특허법원 침해소송 항소심 심리 매뉴얼</a:t>
            </a:r>
          </a:p>
        </p:txBody>
      </p:sp>
      <p:cxnSp>
        <p:nvCxnSpPr>
          <p:cNvPr id="25" name="직선 연결선 24"/>
          <p:cNvCxnSpPr/>
          <p:nvPr/>
        </p:nvCxnSpPr>
        <p:spPr>
          <a:xfrm>
            <a:off x="395288" y="4429504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26" name="직사각형 2"/>
          <p:cNvSpPr>
            <a:spLocks noChangeArrowheads="1"/>
          </p:cNvSpPr>
          <p:nvPr/>
        </p:nvSpPr>
        <p:spPr bwMode="auto">
          <a:xfrm>
            <a:off x="411162" y="4608738"/>
            <a:ext cx="9222357" cy="1003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7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법원은 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제출 대상 서류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자료</a:t>
            </a:r>
            <a:r>
              <a:rPr lang="en-US" altLang="ko-KR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7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에 영업비밀이 포함된 경우 상대방 당사자의 신청에 따라 결정으로 당사자 또는 그 대리인 등에게 해당 서류에 기재된 사항에 대해 비밀을 유지할 것을 명할 수 있음</a:t>
            </a:r>
            <a:endParaRPr lang="en-US" altLang="ko-KR" sz="1700" b="1" kern="0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2512786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1"/>
            <a:r>
              <a:rPr lang="ko-KR" altLang="en-US" b="1" dirty="0" smtClean="0"/>
              <a:t>미국 </a:t>
            </a:r>
            <a:r>
              <a:rPr lang="en-US" altLang="ko-KR" b="1" dirty="0" smtClean="0"/>
              <a:t>Discovery </a:t>
            </a:r>
            <a:r>
              <a:rPr lang="ko-KR" altLang="en-US" b="1" dirty="0" smtClean="0"/>
              <a:t>절차의</a:t>
            </a:r>
            <a:r>
              <a:rPr lang="en-US" altLang="ko-KR" b="1" dirty="0" smtClean="0"/>
              <a:t> Protective </a:t>
            </a:r>
            <a:r>
              <a:rPr lang="en-US" altLang="ko-KR" b="1" dirty="0"/>
              <a:t>order</a:t>
            </a:r>
            <a:endParaRPr lang="ko-KR" altLang="ko-KR" dirty="0"/>
          </a:p>
        </p:txBody>
      </p:sp>
      <p:sp>
        <p:nvSpPr>
          <p:cNvPr id="13" name="직사각형 2"/>
          <p:cNvSpPr>
            <a:spLocks noChangeArrowheads="1"/>
          </p:cNvSpPr>
          <p:nvPr/>
        </p:nvSpPr>
        <p:spPr bwMode="auto">
          <a:xfrm>
            <a:off x="411162" y="1268760"/>
            <a:ext cx="9294365" cy="497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연방민사소송규칙</a:t>
            </a:r>
            <a: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(Federal Rules of Civil Procedure) 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26(c</a:t>
            </a:r>
            <a: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)(1)(G)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는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법원이 영업비밀 보호를 위한 보호명령 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Protective order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을 발부할 수 있도록 규정</a:t>
            </a:r>
            <a:endParaRPr lang="en-US" altLang="ko-KR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FRCP 26(c)(1)(G)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는 영업비밀 혹은 다른 비밀의 연구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개발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혹은 상업 정보를 공개하지 않거나 특정한 방법으로만 공개할 것을 포함할 수 있다고 예시</a:t>
            </a:r>
            <a: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/>
            </a:r>
            <a:b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</a:br>
            <a:r>
              <a:rPr lang="en-US" altLang="ko-KR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(requiring that a trade secret or other confidential 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research, development</a:t>
            </a:r>
            <a:r>
              <a:rPr lang="en-US" altLang="ko-KR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or commercial information not be 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revealed or </a:t>
            </a:r>
            <a:r>
              <a:rPr lang="en-US" altLang="ko-KR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be revealed only in a specified 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way)</a:t>
            </a:r>
            <a:endParaRPr lang="en-US" altLang="ko-KR" sz="16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b="1" kern="0" dirty="0" smtClean="0">
                <a:latin typeface="맑은 고딕" pitchFamily="50" charset="-127"/>
                <a:ea typeface="맑은 고딕" pitchFamily="50" charset="-127"/>
              </a:rPr>
              <a:t>많은 경우 상대방 </a:t>
            </a:r>
            <a:r>
              <a:rPr lang="ko-KR" altLang="en-US" b="1" kern="0" dirty="0">
                <a:latin typeface="맑은 고딕" pitchFamily="50" charset="-127"/>
                <a:ea typeface="맑은 고딕" pitchFamily="50" charset="-127"/>
              </a:rPr>
              <a:t>당사자가 아니라 변호인에 국한하여 해당 영업 비밀에의 접근을 허용하는 명령을 내리는 방법</a:t>
            </a:r>
            <a:r>
              <a:rPr lang="en-US" altLang="ko-KR" b="1" kern="0" dirty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en-US" altLang="ko-KR" b="1" kern="0" dirty="0" smtClean="0">
                <a:latin typeface="맑은 고딕" pitchFamily="50" charset="-127"/>
                <a:ea typeface="맑은 고딕" pitchFamily="50" charset="-127"/>
              </a:rPr>
              <a:t>Attorneys’ eyes </a:t>
            </a:r>
            <a:r>
              <a:rPr lang="en-US" altLang="ko-KR" b="1" kern="0" dirty="0">
                <a:latin typeface="맑은 고딕" pitchFamily="50" charset="-127"/>
                <a:ea typeface="맑은 고딕" pitchFamily="50" charset="-127"/>
              </a:rPr>
              <a:t>only)</a:t>
            </a:r>
            <a:r>
              <a:rPr lang="ko-KR" altLang="en-US" b="1" kern="0" dirty="0" smtClean="0">
                <a:latin typeface="맑은 고딕" pitchFamily="50" charset="-127"/>
                <a:ea typeface="맑은 고딕" pitchFamily="50" charset="-127"/>
              </a:rPr>
              <a:t>으로</a:t>
            </a:r>
            <a:r>
              <a:rPr lang="en-US" altLang="ko-KR" b="1" kern="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b="1" kern="0" dirty="0">
                <a:latin typeface="맑은 고딕" pitchFamily="50" charset="-127"/>
                <a:ea typeface="맑은 고딕" pitchFamily="50" charset="-127"/>
              </a:rPr>
              <a:t>법관으로 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하여금 영업비밀의 실체를 충분히 파악할 수 있게 하면서도 불필요하게 경쟁업체인 상대방 당사자가 함께 그 실체를 알게 되는 결과를 피하도록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강구</a:t>
            </a:r>
            <a:endParaRPr lang="ko-KR" altLang="en-US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그 외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특정 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문서나 정보를 밀봉된 봉투에 넣어 제출하도록 하고 법원의 허가가 있을 때에만 이를 개봉하여야 한다는 방법 등 다양한 방식이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있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고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Discovery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절차에는 제</a:t>
            </a:r>
            <a: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자의 참여권이 인정되지 않기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때문에</a:t>
            </a:r>
            <a:r>
              <a:rPr lang="en-US" altLang="ko-KR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여기에서 수집한 자료나 기록은 제</a:t>
            </a:r>
            <a:r>
              <a:rPr lang="en-US" altLang="ko-KR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자가 열람할 수 없도록 되어 </a:t>
            </a:r>
            <a:r>
              <a:rPr lang="ko-KR" altLang="en-US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있음</a:t>
            </a:r>
            <a:endParaRPr lang="ko-KR" altLang="en-US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92820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1"/>
            <a:r>
              <a:rPr lang="ko-KR" altLang="en-US" b="1" dirty="0" smtClean="0"/>
              <a:t>열람범위제한명령 운영방안</a:t>
            </a:r>
            <a:endParaRPr lang="ko-KR" altLang="ko-KR" dirty="0"/>
          </a:p>
        </p:txBody>
      </p:sp>
      <p:grpSp>
        <p:nvGrpSpPr>
          <p:cNvPr id="4" name="그룹 3"/>
          <p:cNvGrpSpPr>
            <a:grpSpLocks/>
          </p:cNvGrpSpPr>
          <p:nvPr/>
        </p:nvGrpSpPr>
        <p:grpSpPr bwMode="auto">
          <a:xfrm>
            <a:off x="560512" y="1371833"/>
            <a:ext cx="8928992" cy="1985159"/>
            <a:chOff x="876866" y="1925842"/>
            <a:chExt cx="8412534" cy="1985358"/>
          </a:xfrm>
        </p:grpSpPr>
        <p:sp>
          <p:nvSpPr>
            <p:cNvPr id="5" name="직사각형 2"/>
            <p:cNvSpPr>
              <a:spLocks noChangeArrowheads="1"/>
            </p:cNvSpPr>
            <p:nvPr/>
          </p:nvSpPr>
          <p:spPr bwMode="auto">
            <a:xfrm>
              <a:off x="1256532" y="1925842"/>
              <a:ext cx="8032868" cy="1985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의견서 또는 변론과정을 통해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열람범위 또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는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b="1" kern="0" dirty="0" err="1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열람인에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대해 각 당사자의 의견을 개진하고</a:t>
              </a:r>
              <a:r>
                <a:rPr lang="en-US" altLang="ko-KR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당사자 및 재판부와 협의하여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결정</a:t>
              </a:r>
              <a:endPara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제</a:t>
              </a:r>
              <a:r>
                <a:rPr lang="en-US" altLang="ko-KR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132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조 </a:t>
              </a:r>
              <a:r>
                <a:rPr lang="en-US" altLang="ko-KR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3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항이 도입 과정에서 개정법률안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제안이유에서 소송대리인 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한정열람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제도</a:t>
              </a:r>
              <a:r>
                <a:rPr lang="en-US" altLang="ko-KR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(</a:t>
              </a:r>
              <a:r>
                <a:rPr lang="en-US" altLang="ko-KR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Attorneys’ eyes </a:t>
              </a:r>
              <a:r>
                <a:rPr lang="en-US" altLang="ko-KR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only)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도입을 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개정의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취지로 명시하고 있으므로 미국 </a:t>
              </a:r>
              <a:r>
                <a:rPr lang="en-US" altLang="ko-KR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Discovery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절차의 </a:t>
              </a:r>
              <a:r>
                <a:rPr lang="en-US" altLang="ko-KR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Protective </a:t>
              </a:r>
              <a:r>
                <a:rPr lang="en-US" altLang="ko-KR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order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와 같은 운영 가능</a:t>
              </a:r>
              <a:endPara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6" name="그룹 4"/>
            <p:cNvGrpSpPr>
              <a:grpSpLocks/>
            </p:cNvGrpSpPr>
            <p:nvPr/>
          </p:nvGrpSpPr>
          <p:grpSpPr bwMode="auto">
            <a:xfrm>
              <a:off x="876866" y="2908174"/>
              <a:ext cx="260309" cy="269901"/>
              <a:chOff x="757110" y="1506749"/>
              <a:chExt cx="260309" cy="269772"/>
            </a:xfrm>
          </p:grpSpPr>
          <p:sp>
            <p:nvSpPr>
              <p:cNvPr id="10" name="직사각형 9"/>
              <p:cNvSpPr/>
              <p:nvPr/>
            </p:nvSpPr>
            <p:spPr bwMode="auto">
              <a:xfrm>
                <a:off x="757110" y="1506749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11" name="Freeform 15"/>
              <p:cNvSpPr>
                <a:spLocks/>
              </p:cNvSpPr>
              <p:nvPr/>
            </p:nvSpPr>
            <p:spPr bwMode="auto">
              <a:xfrm>
                <a:off x="785703" y="1546101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7" name="그룹 4"/>
            <p:cNvGrpSpPr>
              <a:grpSpLocks/>
            </p:cNvGrpSpPr>
            <p:nvPr/>
          </p:nvGrpSpPr>
          <p:grpSpPr bwMode="auto">
            <a:xfrm>
              <a:off x="876868" y="2012591"/>
              <a:ext cx="260309" cy="269902"/>
              <a:chOff x="757112" y="1536260"/>
              <a:chExt cx="260309" cy="269772"/>
            </a:xfrm>
          </p:grpSpPr>
          <p:sp>
            <p:nvSpPr>
              <p:cNvPr id="8" name="직사각형 7"/>
              <p:cNvSpPr/>
              <p:nvPr/>
            </p:nvSpPr>
            <p:spPr bwMode="auto">
              <a:xfrm>
                <a:off x="757112" y="1536260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9" name="Freeform 15"/>
              <p:cNvSpPr>
                <a:spLocks/>
              </p:cNvSpPr>
              <p:nvPr/>
            </p:nvSpPr>
            <p:spPr bwMode="auto">
              <a:xfrm>
                <a:off x="785706" y="1565327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4" name="직사각형 8"/>
          <p:cNvSpPr>
            <a:spLocks noChangeArrowheads="1"/>
          </p:cNvSpPr>
          <p:nvPr/>
        </p:nvSpPr>
        <p:spPr bwMode="auto">
          <a:xfrm>
            <a:off x="454025" y="3768522"/>
            <a:ext cx="773906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민사소송법상 비밀보호를 위한 </a:t>
            </a:r>
            <a:r>
              <a:rPr lang="ko-KR" altLang="en-US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열람등사제한 규정</a:t>
            </a:r>
            <a:r>
              <a:rPr lang="en-US" altLang="ko-KR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제</a:t>
            </a:r>
            <a:r>
              <a:rPr lang="en-US" altLang="ko-KR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163</a:t>
            </a:r>
            <a:r>
              <a:rPr lang="ko-KR" altLang="en-US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조</a:t>
            </a:r>
            <a:r>
              <a:rPr lang="en-US" altLang="ko-KR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2000" b="1" dirty="0">
              <a:solidFill>
                <a:srgbClr val="BF14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395288" y="4268144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16" name="직사각형 2"/>
          <p:cNvSpPr>
            <a:spLocks noChangeArrowheads="1"/>
          </p:cNvSpPr>
          <p:nvPr/>
        </p:nvSpPr>
        <p:spPr bwMode="auto">
          <a:xfrm>
            <a:off x="411162" y="4447378"/>
            <a:ext cx="9222357" cy="1617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법문상 소송기록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열람을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당사자에게만 한정하도록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하고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있으나 영업비밀에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해당하는 자료가 </a:t>
            </a:r>
            <a:r>
              <a:rPr lang="ko-KR" altLang="en-US" sz="1600" b="1" kern="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열람인을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상대방 대리인으로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한정한 경우에는 당사자의 열람 신청도 거부되어야 함</a:t>
            </a:r>
            <a:endParaRPr lang="ko-KR" altLang="en-US" sz="16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일본 실무에서는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소송에서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양측 소송대리인들이 영업비밀 관련 정보를 상대방 당사자에게 공개하지 않기로 하는 합의를 하고</a:t>
            </a:r>
            <a:r>
              <a:rPr lang="en-US" altLang="ko-KR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그 합의에 따라 영업비밀 정보를 상대방 당사자가 열람할 수 없도록 하는 사례가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존재</a:t>
            </a:r>
            <a:endParaRPr lang="ko-KR" altLang="en-US" sz="16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4341045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1"/>
            <a:r>
              <a:rPr lang="ko-KR" altLang="ko-KR" b="1" dirty="0" smtClean="0"/>
              <a:t>열람</a:t>
            </a:r>
            <a:r>
              <a:rPr lang="ko-KR" altLang="en-US" b="1" dirty="0" smtClean="0"/>
              <a:t>범위</a:t>
            </a:r>
            <a:r>
              <a:rPr lang="ko-KR" altLang="ko-KR" b="1" dirty="0" smtClean="0"/>
              <a:t>제한</a:t>
            </a:r>
            <a:r>
              <a:rPr lang="ko-KR" altLang="en-US" b="1" dirty="0" smtClean="0"/>
              <a:t>명령</a:t>
            </a:r>
            <a:r>
              <a:rPr lang="ko-KR" altLang="ko-KR" b="1" dirty="0" smtClean="0"/>
              <a:t>을 </a:t>
            </a:r>
            <a:r>
              <a:rPr lang="ko-KR" altLang="en-US" b="1" dirty="0" smtClean="0"/>
              <a:t>위반한</a:t>
            </a:r>
            <a:r>
              <a:rPr lang="ko-KR" altLang="ko-KR" b="1" dirty="0" smtClean="0"/>
              <a:t> </a:t>
            </a:r>
            <a:r>
              <a:rPr lang="ko-KR" altLang="ko-KR" b="1" dirty="0"/>
              <a:t>경우 제재 조치</a:t>
            </a:r>
            <a:endParaRPr lang="ko-KR" altLang="ko-KR" dirty="0"/>
          </a:p>
        </p:txBody>
      </p:sp>
      <p:grpSp>
        <p:nvGrpSpPr>
          <p:cNvPr id="7" name="그룹 6"/>
          <p:cNvGrpSpPr>
            <a:grpSpLocks/>
          </p:cNvGrpSpPr>
          <p:nvPr/>
        </p:nvGrpSpPr>
        <p:grpSpPr bwMode="auto">
          <a:xfrm>
            <a:off x="585216" y="1782595"/>
            <a:ext cx="8904288" cy="2769989"/>
            <a:chOff x="657900" y="1925842"/>
            <a:chExt cx="8902872" cy="2770268"/>
          </a:xfrm>
        </p:grpSpPr>
        <p:sp>
          <p:nvSpPr>
            <p:cNvPr id="8" name="직사각형 2"/>
            <p:cNvSpPr>
              <a:spLocks noChangeArrowheads="1"/>
            </p:cNvSpPr>
            <p:nvPr/>
          </p:nvSpPr>
          <p:spPr bwMode="auto">
            <a:xfrm>
              <a:off x="1256532" y="1925842"/>
              <a:ext cx="8304240" cy="2770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제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132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조 </a:t>
              </a:r>
              <a:r>
                <a:rPr lang="en-US" altLang="ko-KR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3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항 단서 자체에 대한 제재 조항은 </a:t>
              </a: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없음</a:t>
              </a:r>
              <a:endParaRPr lang="en-US" altLang="ko-KR" sz="20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부정경쟁방지법 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제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18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조 </a:t>
              </a:r>
              <a:r>
                <a:rPr lang="en-US" altLang="ko-KR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2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항에 따라 영업비밀을 제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3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자에게 누설한 경우에 해당하여 </a:t>
              </a: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형사처벌 가능</a:t>
              </a:r>
              <a:endParaRPr lang="ko-KR" altLang="en-US" sz="20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비밀유지명령이 같이 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부과되었는데 위 의무를 위반한 경우라면 </a:t>
              </a: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특허법 제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229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조의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2 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또는 </a:t>
              </a: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부정경쟁방지법 제</a:t>
              </a:r>
              <a:r>
                <a:rPr lang="en-US" altLang="ko-KR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18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조의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4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에 의하여 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5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년 이하의 징역 또는 </a:t>
              </a:r>
              <a:r>
                <a:rPr lang="en-US" altLang="ko-KR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5</a:t>
              </a:r>
              <a:r>
                <a:rPr lang="ko-KR" altLang="en-US" sz="2000" b="1" kern="0" dirty="0" err="1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천만원</a:t>
              </a:r>
              <a:r>
                <a:rPr lang="ko-KR" altLang="en-US" sz="20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이하의 벌금에 처해질 수 </a:t>
              </a:r>
              <a:r>
                <a:rPr lang="ko-KR" altLang="en-US" sz="20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있음</a:t>
              </a:r>
              <a:endParaRPr lang="en-US" altLang="ko-KR" sz="20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9" name="그룹 4"/>
            <p:cNvGrpSpPr>
              <a:grpSpLocks/>
            </p:cNvGrpSpPr>
            <p:nvPr/>
          </p:nvGrpSpPr>
          <p:grpSpPr bwMode="auto">
            <a:xfrm>
              <a:off x="657900" y="2636214"/>
              <a:ext cx="260309" cy="269902"/>
              <a:chOff x="538144" y="1234915"/>
              <a:chExt cx="260309" cy="269772"/>
            </a:xfrm>
          </p:grpSpPr>
          <p:sp>
            <p:nvSpPr>
              <p:cNvPr id="13" name="직사각형 12"/>
              <p:cNvSpPr/>
              <p:nvPr/>
            </p:nvSpPr>
            <p:spPr bwMode="auto">
              <a:xfrm>
                <a:off x="538144" y="1234915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566738" y="1295848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0" name="그룹 4"/>
            <p:cNvGrpSpPr>
              <a:grpSpLocks/>
            </p:cNvGrpSpPr>
            <p:nvPr/>
          </p:nvGrpSpPr>
          <p:grpSpPr bwMode="auto">
            <a:xfrm>
              <a:off x="657900" y="2060092"/>
              <a:ext cx="260309" cy="269902"/>
              <a:chOff x="538144" y="1583737"/>
              <a:chExt cx="260309" cy="269772"/>
            </a:xfrm>
          </p:grpSpPr>
          <p:sp>
            <p:nvSpPr>
              <p:cNvPr id="11" name="직사각형 10"/>
              <p:cNvSpPr/>
              <p:nvPr/>
            </p:nvSpPr>
            <p:spPr bwMode="auto">
              <a:xfrm>
                <a:off x="538144" y="1583737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/>
            </p:nvSpPr>
            <p:spPr bwMode="auto">
              <a:xfrm>
                <a:off x="566738" y="1612805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15" name="직사각형 14"/>
          <p:cNvSpPr/>
          <p:nvPr/>
        </p:nvSpPr>
        <p:spPr bwMode="auto">
          <a:xfrm>
            <a:off x="588194" y="3447157"/>
            <a:ext cx="260350" cy="269875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BF14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맑은 고딕"/>
              <a:cs typeface="+mn-cs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635788" y="3494782"/>
            <a:ext cx="193706" cy="179455"/>
          </a:xfrm>
          <a:custGeom>
            <a:avLst/>
            <a:gdLst>
              <a:gd name="T0" fmla="*/ 0 w 648"/>
              <a:gd name="T1" fmla="*/ 2147483647 h 618"/>
              <a:gd name="T2" fmla="*/ 2147483647 w 648"/>
              <a:gd name="T3" fmla="*/ 2147483647 h 618"/>
              <a:gd name="T4" fmla="*/ 2147483647 w 648"/>
              <a:gd name="T5" fmla="*/ 2147483647 h 618"/>
              <a:gd name="T6" fmla="*/ 2147483647 w 648"/>
              <a:gd name="T7" fmla="*/ 2147483647 h 618"/>
              <a:gd name="T8" fmla="*/ 2147483647 w 648"/>
              <a:gd name="T9" fmla="*/ 2147483647 h 618"/>
              <a:gd name="T10" fmla="*/ 2147483647 w 648"/>
              <a:gd name="T11" fmla="*/ 2147483647 h 618"/>
              <a:gd name="T12" fmla="*/ 2147483647 w 648"/>
              <a:gd name="T13" fmla="*/ 2147483647 h 618"/>
              <a:gd name="T14" fmla="*/ 2147483647 w 648"/>
              <a:gd name="T15" fmla="*/ 0 h 618"/>
              <a:gd name="T16" fmla="*/ 2147483647 w 648"/>
              <a:gd name="T17" fmla="*/ 2147483647 h 618"/>
              <a:gd name="T18" fmla="*/ 2147483647 w 648"/>
              <a:gd name="T19" fmla="*/ 2147483647 h 618"/>
              <a:gd name="T20" fmla="*/ 2147483647 w 648"/>
              <a:gd name="T21" fmla="*/ 2147483647 h 618"/>
              <a:gd name="T22" fmla="*/ 2147483647 w 648"/>
              <a:gd name="T23" fmla="*/ 2147483647 h 618"/>
              <a:gd name="T24" fmla="*/ 2147483647 w 648"/>
              <a:gd name="T25" fmla="*/ 2147483647 h 618"/>
              <a:gd name="T26" fmla="*/ 2147483647 w 648"/>
              <a:gd name="T27" fmla="*/ 2147483647 h 618"/>
              <a:gd name="T28" fmla="*/ 2147483647 w 648"/>
              <a:gd name="T29" fmla="*/ 2147483647 h 618"/>
              <a:gd name="T30" fmla="*/ 2147483647 w 648"/>
              <a:gd name="T31" fmla="*/ 2147483647 h 618"/>
              <a:gd name="T32" fmla="*/ 0 w 648"/>
              <a:gd name="T33" fmla="*/ 2147483647 h 61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648" h="618">
                <a:moveTo>
                  <a:pt x="0" y="374"/>
                </a:moveTo>
                <a:lnTo>
                  <a:pt x="88" y="320"/>
                </a:lnTo>
                <a:lnTo>
                  <a:pt x="122" y="340"/>
                </a:lnTo>
                <a:lnTo>
                  <a:pt x="184" y="452"/>
                </a:lnTo>
                <a:lnTo>
                  <a:pt x="278" y="316"/>
                </a:lnTo>
                <a:lnTo>
                  <a:pt x="434" y="148"/>
                </a:lnTo>
                <a:lnTo>
                  <a:pt x="534" y="60"/>
                </a:lnTo>
                <a:lnTo>
                  <a:pt x="632" y="0"/>
                </a:lnTo>
                <a:lnTo>
                  <a:pt x="648" y="26"/>
                </a:lnTo>
                <a:lnTo>
                  <a:pt x="566" y="98"/>
                </a:lnTo>
                <a:lnTo>
                  <a:pt x="448" y="230"/>
                </a:lnTo>
                <a:lnTo>
                  <a:pt x="346" y="360"/>
                </a:lnTo>
                <a:lnTo>
                  <a:pt x="234" y="554"/>
                </a:lnTo>
                <a:lnTo>
                  <a:pt x="144" y="618"/>
                </a:lnTo>
                <a:lnTo>
                  <a:pt x="82" y="466"/>
                </a:lnTo>
                <a:lnTo>
                  <a:pt x="42" y="404"/>
                </a:lnTo>
                <a:lnTo>
                  <a:pt x="0" y="374"/>
                </a:lnTo>
                <a:close/>
              </a:path>
            </a:pathLst>
          </a:custGeom>
          <a:solidFill>
            <a:srgbClr val="BF1400"/>
          </a:solidFill>
          <a:ln w="9525" cap="flat" cmpd="sng">
            <a:solidFill>
              <a:srgbClr val="BF14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7578351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비밀유지명령과의 조화</a:t>
            </a:r>
            <a:endParaRPr lang="ko-KR" altLang="en-US" dirty="0"/>
          </a:p>
        </p:txBody>
      </p:sp>
      <p:sp>
        <p:nvSpPr>
          <p:cNvPr id="5" name="Rectangle 11"/>
          <p:cNvSpPr>
            <a:spLocks noChangeArrowheads="1"/>
          </p:cNvSpPr>
          <p:nvPr/>
        </p:nvSpPr>
        <p:spPr bwMode="auto">
          <a:xfrm>
            <a:off x="344487" y="1412776"/>
            <a:ext cx="9217025" cy="3600400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180975" lvl="1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224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조의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3(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비밀유지명령</a:t>
            </a:r>
            <a:r>
              <a:rPr lang="en-US" altLang="ko-KR" sz="1400" b="1" dirty="0" smtClean="0">
                <a:latin typeface="+mn-lt"/>
                <a:ea typeface="+mn-ea"/>
                <a:cs typeface="Calibri" pitchFamily="34" charset="0"/>
              </a:rPr>
              <a:t>)</a:t>
            </a:r>
          </a:p>
          <a:p>
            <a:pPr marL="449263" lvl="1" indent="-268288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sz="1400" b="1" dirty="0" smtClean="0">
                <a:latin typeface="+mn-lt"/>
                <a:ea typeface="+mn-ea"/>
                <a:cs typeface="Calibri" pitchFamily="34" charset="0"/>
              </a:rPr>
              <a:t>① 	</a:t>
            </a:r>
            <a:r>
              <a:rPr lang="ko-KR" altLang="en-US" sz="1400" b="1" dirty="0" smtClean="0">
                <a:latin typeface="+mn-lt"/>
                <a:ea typeface="+mn-ea"/>
                <a:cs typeface="Calibri" pitchFamily="34" charset="0"/>
              </a:rPr>
              <a:t>법원은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특허권 또는 </a:t>
            </a:r>
            <a:r>
              <a:rPr lang="ko-KR" altLang="en-US" sz="1400" b="1" dirty="0" err="1">
                <a:latin typeface="+mn-lt"/>
                <a:ea typeface="+mn-ea"/>
                <a:cs typeface="Calibri" pitchFamily="34" charset="0"/>
              </a:rPr>
              <a:t>전용실시권의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 침해에 관한 소송에서 그 당사자가 보유한 </a:t>
            </a:r>
            <a:r>
              <a:rPr lang="ko-KR" altLang="en-US" sz="14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영업비밀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에 대하여 다음 각 호의 사유를 모두 소명한 경우에는 그 당사자의 신청에 따라 결정으로 다른 당사자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법인인 경우에는 그 대표자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),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당사자를 위하여 소송을 대리하는 자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그 밖에 그 소송으로 인하여 영업비밀을 알게 된 자에게 그 영업비밀을 그 소송의 계속적인 수행 외의 목적으로 사용하거나 그 영업비밀에 관계된 이 항에 따른 명령을 받은 자 외의 자에게 공개하지 아니할 것을 명할 수 있다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.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다만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그 신청 시점까지 다른 당사자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법인인 경우에는 그 대표자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),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당사자를 위하여 소송을 대리하는 자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그 밖에 그 소송으로 인하여 영업비밀을 알게 된 자가 제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호에 규정된 준비서면의 열람이나 증거조사 외의 방법으로 그 영업비밀을 이미 취득하고 있는 경우에는 그러하지 아니하다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. </a:t>
            </a:r>
          </a:p>
          <a:p>
            <a:pPr marL="630238" lvl="1" indent="-180975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sz="1400" b="1" dirty="0" smtClean="0">
                <a:latin typeface="+mn-lt"/>
                <a:ea typeface="+mn-ea"/>
                <a:cs typeface="Calibri" pitchFamily="34" charset="0"/>
              </a:rPr>
              <a:t>1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. </a:t>
            </a:r>
            <a:r>
              <a:rPr lang="en-US" altLang="ko-KR" sz="1400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sz="1400" b="1" dirty="0" smtClean="0">
                <a:latin typeface="+mn-lt"/>
                <a:ea typeface="+mn-ea"/>
                <a:cs typeface="Calibri" pitchFamily="34" charset="0"/>
              </a:rPr>
              <a:t>이미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제출하였거나 제출하여야 할 준비서면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이미 조사하였거나 조사하여야 할 증거 또는 </a:t>
            </a:r>
            <a:r>
              <a:rPr lang="ko-KR" altLang="en-US" sz="14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14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sz="14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조제</a:t>
            </a:r>
            <a:r>
              <a:rPr lang="en-US" altLang="ko-KR" sz="14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3</a:t>
            </a:r>
            <a:r>
              <a:rPr lang="ko-KR" altLang="en-US" sz="14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항에 따라 제출하였거나 제출하여야 할 자료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에 영업비밀이 포함되어 있다는 것</a:t>
            </a:r>
          </a:p>
          <a:p>
            <a:pPr marL="630238" lvl="1" indent="-180975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sz="1400" b="1" dirty="0" smtClean="0">
                <a:latin typeface="+mn-lt"/>
                <a:ea typeface="+mn-ea"/>
                <a:cs typeface="Calibri" pitchFamily="34" charset="0"/>
              </a:rPr>
              <a:t>2. 	</a:t>
            </a:r>
            <a:r>
              <a:rPr lang="ko-KR" altLang="en-US" sz="1400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1400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sz="1400" b="1" dirty="0">
                <a:latin typeface="+mn-lt"/>
                <a:ea typeface="+mn-ea"/>
                <a:cs typeface="Calibri" pitchFamily="34" charset="0"/>
              </a:rPr>
              <a:t>호의 영업비밀이 해당 소송 수행 외의 목적으로 사용되거나 공개되면 당사자의 영업에 지장을 줄 우려가 있어 이를 방지하기 위하여 영업비밀의 사용 또는 공개를 제한할 필요가 있다는 </a:t>
            </a:r>
            <a:r>
              <a:rPr lang="ko-KR" altLang="en-US" sz="1400" b="1" dirty="0" smtClean="0">
                <a:latin typeface="+mn-lt"/>
                <a:ea typeface="+mn-ea"/>
                <a:cs typeface="Calibri" pitchFamily="34" charset="0"/>
              </a:rPr>
              <a:t>것</a:t>
            </a:r>
            <a:endParaRPr lang="en-US" altLang="ko-KR" sz="1400" b="1" dirty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</p:txBody>
      </p:sp>
      <p:grpSp>
        <p:nvGrpSpPr>
          <p:cNvPr id="7" name="그룹 6"/>
          <p:cNvGrpSpPr>
            <a:grpSpLocks/>
          </p:cNvGrpSpPr>
          <p:nvPr/>
        </p:nvGrpSpPr>
        <p:grpSpPr bwMode="auto">
          <a:xfrm>
            <a:off x="529628" y="5368930"/>
            <a:ext cx="8928990" cy="757130"/>
            <a:chOff x="876868" y="1925842"/>
            <a:chExt cx="8412532" cy="757206"/>
          </a:xfrm>
        </p:grpSpPr>
        <p:sp>
          <p:nvSpPr>
            <p:cNvPr id="10" name="직사각형 2"/>
            <p:cNvSpPr>
              <a:spLocks noChangeArrowheads="1"/>
            </p:cNvSpPr>
            <p:nvPr/>
          </p:nvSpPr>
          <p:spPr bwMode="auto">
            <a:xfrm>
              <a:off x="1256532" y="1925842"/>
              <a:ext cx="8032868" cy="757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800"/>
                </a:spcAft>
                <a:buClr>
                  <a:srgbClr val="BF1400"/>
                </a:buClr>
                <a:buSzTx/>
                <a:buFontTx/>
                <a:buNone/>
                <a:tabLst/>
                <a:defRPr/>
              </a:pP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영업비밀 자료의 열람범위와 </a:t>
              </a:r>
              <a:r>
                <a:rPr lang="ko-KR" altLang="en-US" b="1" kern="0" dirty="0" err="1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열람인을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결정하면서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비밀유지명령도 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신청할 지를 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당사자에</a:t>
              </a:r>
              <a:r>
                <a:rPr lang="ko-KR" altLang="en-US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게</a:t>
              </a:r>
              <a:r>
                <a:rPr lang="ko-KR" altLang="en-US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확인하는 것이 </a:t>
              </a:r>
              <a:r>
                <a:rPr lang="ko-KR" altLang="en-US" b="1" kern="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바람직</a:t>
              </a:r>
              <a:endParaRPr lang="ko-KR" altLang="en-US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12" name="그룹 4"/>
            <p:cNvGrpSpPr>
              <a:grpSpLocks/>
            </p:cNvGrpSpPr>
            <p:nvPr/>
          </p:nvGrpSpPr>
          <p:grpSpPr bwMode="auto">
            <a:xfrm>
              <a:off x="876868" y="2012591"/>
              <a:ext cx="260309" cy="269902"/>
              <a:chOff x="757112" y="1536260"/>
              <a:chExt cx="260309" cy="269772"/>
            </a:xfrm>
          </p:grpSpPr>
          <p:sp>
            <p:nvSpPr>
              <p:cNvPr id="13" name="직사각형 12"/>
              <p:cNvSpPr/>
              <p:nvPr/>
            </p:nvSpPr>
            <p:spPr bwMode="auto">
              <a:xfrm>
                <a:off x="757112" y="1536260"/>
                <a:ext cx="260309" cy="269772"/>
              </a:xfrm>
              <a:prstGeom prst="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BF1400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맑은 고딕"/>
                  <a:cs typeface="+mn-cs"/>
                </a:endParaRPr>
              </a:p>
            </p:txBody>
          </p:sp>
          <p:sp>
            <p:nvSpPr>
              <p:cNvPr id="14" name="Freeform 15"/>
              <p:cNvSpPr>
                <a:spLocks/>
              </p:cNvSpPr>
              <p:nvPr/>
            </p:nvSpPr>
            <p:spPr bwMode="auto">
              <a:xfrm>
                <a:off x="785706" y="1565327"/>
                <a:ext cx="193675" cy="179387"/>
              </a:xfrm>
              <a:custGeom>
                <a:avLst/>
                <a:gdLst>
                  <a:gd name="T0" fmla="*/ 0 w 648"/>
                  <a:gd name="T1" fmla="*/ 2147483647 h 618"/>
                  <a:gd name="T2" fmla="*/ 2147483647 w 648"/>
                  <a:gd name="T3" fmla="*/ 2147483647 h 618"/>
                  <a:gd name="T4" fmla="*/ 2147483647 w 648"/>
                  <a:gd name="T5" fmla="*/ 2147483647 h 618"/>
                  <a:gd name="T6" fmla="*/ 2147483647 w 648"/>
                  <a:gd name="T7" fmla="*/ 2147483647 h 618"/>
                  <a:gd name="T8" fmla="*/ 2147483647 w 648"/>
                  <a:gd name="T9" fmla="*/ 2147483647 h 618"/>
                  <a:gd name="T10" fmla="*/ 2147483647 w 648"/>
                  <a:gd name="T11" fmla="*/ 2147483647 h 618"/>
                  <a:gd name="T12" fmla="*/ 2147483647 w 648"/>
                  <a:gd name="T13" fmla="*/ 2147483647 h 618"/>
                  <a:gd name="T14" fmla="*/ 2147483647 w 648"/>
                  <a:gd name="T15" fmla="*/ 0 h 618"/>
                  <a:gd name="T16" fmla="*/ 2147483647 w 648"/>
                  <a:gd name="T17" fmla="*/ 2147483647 h 618"/>
                  <a:gd name="T18" fmla="*/ 2147483647 w 648"/>
                  <a:gd name="T19" fmla="*/ 2147483647 h 618"/>
                  <a:gd name="T20" fmla="*/ 2147483647 w 648"/>
                  <a:gd name="T21" fmla="*/ 2147483647 h 618"/>
                  <a:gd name="T22" fmla="*/ 2147483647 w 648"/>
                  <a:gd name="T23" fmla="*/ 2147483647 h 618"/>
                  <a:gd name="T24" fmla="*/ 2147483647 w 648"/>
                  <a:gd name="T25" fmla="*/ 2147483647 h 618"/>
                  <a:gd name="T26" fmla="*/ 2147483647 w 648"/>
                  <a:gd name="T27" fmla="*/ 2147483647 h 618"/>
                  <a:gd name="T28" fmla="*/ 2147483647 w 648"/>
                  <a:gd name="T29" fmla="*/ 2147483647 h 618"/>
                  <a:gd name="T30" fmla="*/ 2147483647 w 648"/>
                  <a:gd name="T31" fmla="*/ 2147483647 h 618"/>
                  <a:gd name="T32" fmla="*/ 0 w 648"/>
                  <a:gd name="T33" fmla="*/ 2147483647 h 61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648" h="618">
                    <a:moveTo>
                      <a:pt x="0" y="374"/>
                    </a:moveTo>
                    <a:lnTo>
                      <a:pt x="88" y="320"/>
                    </a:lnTo>
                    <a:lnTo>
                      <a:pt x="122" y="340"/>
                    </a:lnTo>
                    <a:lnTo>
                      <a:pt x="184" y="452"/>
                    </a:lnTo>
                    <a:lnTo>
                      <a:pt x="278" y="316"/>
                    </a:lnTo>
                    <a:lnTo>
                      <a:pt x="434" y="148"/>
                    </a:lnTo>
                    <a:lnTo>
                      <a:pt x="534" y="60"/>
                    </a:lnTo>
                    <a:lnTo>
                      <a:pt x="632" y="0"/>
                    </a:lnTo>
                    <a:lnTo>
                      <a:pt x="648" y="26"/>
                    </a:lnTo>
                    <a:lnTo>
                      <a:pt x="566" y="98"/>
                    </a:lnTo>
                    <a:lnTo>
                      <a:pt x="448" y="230"/>
                    </a:lnTo>
                    <a:lnTo>
                      <a:pt x="346" y="360"/>
                    </a:lnTo>
                    <a:lnTo>
                      <a:pt x="234" y="554"/>
                    </a:lnTo>
                    <a:lnTo>
                      <a:pt x="144" y="618"/>
                    </a:lnTo>
                    <a:lnTo>
                      <a:pt x="82" y="466"/>
                    </a:lnTo>
                    <a:lnTo>
                      <a:pt x="42" y="404"/>
                    </a:lnTo>
                    <a:lnTo>
                      <a:pt x="0" y="374"/>
                    </a:lnTo>
                    <a:close/>
                  </a:path>
                </a:pathLst>
              </a:custGeom>
              <a:solidFill>
                <a:srgbClr val="BF1400"/>
              </a:solidFill>
              <a:ln w="9525" cap="flat" cmpd="sng">
                <a:solidFill>
                  <a:srgbClr val="BF14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27721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비밀유지명령 제도의 주요 절차</a:t>
            </a:r>
            <a:endParaRPr lang="ko-KR" altLang="en-US" dirty="0"/>
          </a:p>
        </p:txBody>
      </p:sp>
      <p:pic>
        <p:nvPicPr>
          <p:cNvPr id="9" name="_x223122648" descr="EMB000018cc5b2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14" t="16162" r="7814" b="4166"/>
          <a:stretch/>
        </p:blipFill>
        <p:spPr bwMode="auto">
          <a:xfrm>
            <a:off x="902369" y="1196752"/>
            <a:ext cx="8101262" cy="533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0352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비밀유지명령의 운영개선</a:t>
            </a:r>
            <a:endParaRPr lang="ko-KR" altLang="en-US" dirty="0"/>
          </a:p>
        </p:txBody>
      </p:sp>
      <p:sp>
        <p:nvSpPr>
          <p:cNvPr id="6" name="직사각형 8"/>
          <p:cNvSpPr>
            <a:spLocks noChangeArrowheads="1"/>
          </p:cNvSpPr>
          <p:nvPr/>
        </p:nvSpPr>
        <p:spPr bwMode="auto">
          <a:xfrm>
            <a:off x="454025" y="1276730"/>
            <a:ext cx="7739063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비밀유지명령 실무상 문제점 몇 가지</a:t>
            </a:r>
            <a:endParaRPr lang="ko-KR" altLang="en-US" sz="2000" b="1" dirty="0">
              <a:solidFill>
                <a:srgbClr val="BF14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7" name="직선 연결선 6"/>
          <p:cNvCxnSpPr/>
          <p:nvPr/>
        </p:nvCxnSpPr>
        <p:spPr>
          <a:xfrm>
            <a:off x="395288" y="1776352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8" name="직사각형 2"/>
          <p:cNvSpPr>
            <a:spLocks noChangeArrowheads="1"/>
          </p:cNvSpPr>
          <p:nvPr/>
        </p:nvSpPr>
        <p:spPr bwMode="auto">
          <a:xfrm>
            <a:off x="411162" y="1844824"/>
            <a:ext cx="9222357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영업비밀 기재문서를 신청서에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첨부하면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비밀유지명령이 발령되지 않은 상황에서 상대방에게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영업비밀의 내용이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알려질 우려</a:t>
            </a:r>
            <a:endParaRPr lang="en-US" altLang="ko-KR" sz="16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비밀유지명령 </a:t>
            </a:r>
            <a:r>
              <a:rPr lang="ko-KR" altLang="en-US" sz="1600" b="1" kern="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수명자에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소송수행을 위해 필요한 종업원 등 보조자가 포함되어 있지 않은 경우</a:t>
            </a:r>
            <a:endParaRPr lang="en-US" altLang="ko-KR" sz="16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비밀유지명령 발령 후 비밀유지명령 대상문서가 다른 소송서류와 마찬가지 방법으로 송달되고 있는 문제</a:t>
            </a:r>
            <a:endParaRPr lang="ko-KR" altLang="en-US" sz="16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직사각형 8"/>
          <p:cNvSpPr>
            <a:spLocks noChangeArrowheads="1"/>
          </p:cNvSpPr>
          <p:nvPr/>
        </p:nvSpPr>
        <p:spPr bwMode="auto">
          <a:xfrm>
            <a:off x="454025" y="3861048"/>
            <a:ext cx="7739063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개선방안</a:t>
            </a:r>
            <a:endParaRPr lang="ko-KR" altLang="en-US" sz="2000" b="1" dirty="0">
              <a:solidFill>
                <a:srgbClr val="BF14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10" name="직선 연결선 9"/>
          <p:cNvCxnSpPr/>
          <p:nvPr/>
        </p:nvCxnSpPr>
        <p:spPr>
          <a:xfrm>
            <a:off x="395288" y="4340152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  <p:sp>
        <p:nvSpPr>
          <p:cNvPr id="11" name="직사각형 2"/>
          <p:cNvSpPr>
            <a:spLocks noChangeArrowheads="1"/>
          </p:cNvSpPr>
          <p:nvPr/>
        </p:nvSpPr>
        <p:spPr bwMode="auto">
          <a:xfrm>
            <a:off x="411162" y="4437112"/>
            <a:ext cx="9222357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itchFamily="34" charset="0"/>
                <a:ea typeface="굴림" pitchFamily="50" charset="-127"/>
              </a:defRPr>
            </a:lvl9pPr>
          </a:lstStyle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영업비밀 기재문서를 신청서와 별도로 사실상 법원에 현출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법관에게 제시</a:t>
            </a:r>
            <a:r>
              <a:rPr lang="en-US" altLang="ko-KR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하는 것으로 취급</a:t>
            </a:r>
            <a:endParaRPr lang="en-US" altLang="ko-KR" sz="1600" b="1" kern="0" dirty="0" smtClean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당사자 간의 협의를 통해 비밀유지명령 신청자가 </a:t>
            </a:r>
            <a:r>
              <a:rPr lang="ko-KR" altLang="en-US" sz="1600" b="1" kern="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수명자를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추가 신청하도록 유도</a:t>
            </a:r>
            <a:endParaRPr lang="ko-KR" altLang="en-US" sz="16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  <a:p>
            <a:pPr lv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Font typeface="Arial" charset="0"/>
              <a:buChar char="•"/>
              <a:defRPr/>
            </a:pP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일본 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실무에서 비밀유지명령 대상문서는 기일에서 봉투에 봉인하여 비밀유지명령 </a:t>
            </a:r>
            <a:r>
              <a:rPr lang="ko-KR" altLang="en-US" sz="1600" b="1" kern="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수명자에게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교부 송달하는 사례를 참조하여 법원에서 </a:t>
            </a:r>
            <a:r>
              <a:rPr lang="ko-KR" altLang="en-US" sz="16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비밀유지명령 </a:t>
            </a:r>
            <a:r>
              <a:rPr lang="ko-KR" altLang="en-US" sz="1600" b="1" kern="0" dirty="0" err="1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수명자</a:t>
            </a:r>
            <a:r>
              <a:rPr lang="ko-KR" altLang="en-US" sz="16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rPr>
              <a:t> 이외의 자에게 송달하지 않도록 운영할 필요</a:t>
            </a:r>
            <a:endParaRPr lang="ko-KR" altLang="en-US" sz="1600" b="1" kern="0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814637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증거제출명령 불응 시 제재 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 smtClean="0"/>
              <a:t>4, 5</a:t>
            </a:r>
            <a:r>
              <a:rPr lang="ko-KR" altLang="en-US" b="1" dirty="0" smtClean="0"/>
              <a:t>항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3536031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개정 특허법</a:t>
            </a:r>
            <a:r>
              <a:rPr lang="en-US" altLang="ko-KR" b="1" dirty="0"/>
              <a:t>(2016. 6. 30. </a:t>
            </a:r>
            <a:r>
              <a:rPr lang="ko-KR" altLang="en-US" b="1" dirty="0"/>
              <a:t>시행</a:t>
            </a:r>
            <a:r>
              <a:rPr lang="en-US" altLang="ko-KR" b="1" dirty="0"/>
              <a:t>)</a:t>
            </a:r>
            <a:r>
              <a:rPr lang="ko-KR" altLang="en-US" b="1" dirty="0" smtClean="0"/>
              <a:t>의 주요 개정내용</a:t>
            </a:r>
            <a:endParaRPr lang="en-US" altLang="ko-KR" b="1" dirty="0"/>
          </a:p>
        </p:txBody>
      </p:sp>
      <p:sp>
        <p:nvSpPr>
          <p:cNvPr id="6" name="Rectangle 20"/>
          <p:cNvSpPr>
            <a:spLocks noChangeArrowheads="1"/>
          </p:cNvSpPr>
          <p:nvPr/>
        </p:nvSpPr>
        <p:spPr bwMode="auto">
          <a:xfrm>
            <a:off x="488504" y="1412776"/>
            <a:ext cx="8785100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DCD6CA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0" rIns="0" bIns="0"/>
          <a:lstStyle/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특허권을 </a:t>
            </a:r>
            <a:r>
              <a:rPr lang="ko-KR" altLang="en-US" sz="22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포기하거나 특허거절결정 등이 심판으로 취소된 경우 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특허료 또는 </a:t>
            </a:r>
            <a:r>
              <a:rPr lang="ko-KR" altLang="en-US" sz="2200" b="1" dirty="0" err="1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심판청구료를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반환</a:t>
            </a:r>
            <a:r>
              <a:rPr lang="en-US" altLang="ko-KR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84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조</a:t>
            </a:r>
            <a:r>
              <a:rPr lang="en-US" altLang="ko-KR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)</a:t>
            </a:r>
            <a:endParaRPr lang="ko-KR" altLang="en-US" sz="2200" b="1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endParaRPr lang="ko-KR" altLang="en-US" sz="1050" b="1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r>
              <a:rPr lang="ko-KR" altLang="en-US" sz="22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손해액 산정을 위하여 법원이 감정을 명한 경우 당사자는 감정인에게 필요한 사항을 설명하도록 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의무화</a:t>
            </a:r>
            <a:r>
              <a:rPr lang="en-US" altLang="ko-KR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128</a:t>
            </a:r>
            <a:r>
              <a:rPr lang="ko-KR" altLang="en-US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조의</a:t>
            </a:r>
            <a:r>
              <a:rPr lang="en-US" altLang="ko-KR" sz="22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2)</a:t>
            </a:r>
            <a:endParaRPr lang="ko-KR" altLang="en-US" sz="2200" b="1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endParaRPr lang="ko-KR" altLang="en-US" sz="1000" b="1" dirty="0">
              <a:solidFill>
                <a:srgbClr val="000000"/>
              </a:solidFill>
              <a:latin typeface="+mn-lt"/>
              <a:ea typeface="+mn-ea"/>
              <a:cs typeface="Calibri" pitchFamily="34" charset="0"/>
            </a:endParaRPr>
          </a:p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법원의 증거제출명령 대상 </a:t>
            </a:r>
            <a:r>
              <a:rPr lang="ko-KR" altLang="en-US" sz="22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범위를 서류에서 자료로 확대하고 침해행위에 대한 입증자료를 </a:t>
            </a: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포함</a:t>
            </a:r>
            <a:r>
              <a:rPr lang="en-US" altLang="ko-KR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</a:t>
            </a:r>
            <a:r>
              <a:rPr lang="en-US" altLang="ko-KR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  <a:endParaRPr lang="ko-KR" altLang="en-US" sz="2200" b="1" dirty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endParaRPr lang="ko-KR" altLang="en-US" sz="1050" b="1" dirty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  <a:p>
            <a:pPr marL="285750" indent="-285750" eaLnBrk="0" latinLnBrk="0" hangingPunct="0">
              <a:lnSpc>
                <a:spcPct val="120000"/>
              </a:lnSpc>
              <a:spcAft>
                <a:spcPts val="600"/>
              </a:spcAft>
              <a:buClr>
                <a:schemeClr val="tx2"/>
              </a:buClr>
              <a:buSzPct val="100000"/>
              <a:buFont typeface="Arial" pitchFamily="34" charset="0"/>
              <a:buChar char="•"/>
              <a:defRPr/>
            </a:pPr>
            <a:r>
              <a:rPr lang="ko-KR" altLang="en-US" sz="2200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증거제출명령에 불응한 경우 해당 자료의 기재에 의하여 증명하고자 하는 사실에 관한 주장을 진실한 것으로 </a:t>
            </a: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인정 가능</a:t>
            </a:r>
            <a:r>
              <a:rPr lang="en-US" altLang="ko-KR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</a:t>
            </a:r>
            <a:r>
              <a:rPr lang="en-US" altLang="ko-KR" sz="2200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  <a:endParaRPr lang="ko-KR" altLang="en-US" sz="2200" b="1" dirty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3995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제</a:t>
            </a:r>
            <a:r>
              <a:rPr lang="en-US" altLang="ko-KR" b="1" dirty="0"/>
              <a:t>132</a:t>
            </a:r>
            <a:r>
              <a:rPr lang="ko-KR" altLang="en-US" b="1" dirty="0" smtClean="0"/>
              <a:t>조 </a:t>
            </a:r>
            <a:r>
              <a:rPr lang="ko-KR" altLang="en-US" b="1" dirty="0"/>
              <a:t>제</a:t>
            </a:r>
            <a:r>
              <a:rPr lang="en-US" altLang="ko-KR" b="1" dirty="0" smtClean="0"/>
              <a:t>4, </a:t>
            </a:r>
            <a:r>
              <a:rPr lang="en-US" altLang="ko-KR" b="1" dirty="0"/>
              <a:t>5</a:t>
            </a:r>
            <a:r>
              <a:rPr lang="ko-KR" altLang="en-US" b="1" dirty="0"/>
              <a:t>항 </a:t>
            </a:r>
            <a:r>
              <a:rPr lang="en-US" altLang="ko-KR" b="1" dirty="0"/>
              <a:t>(</a:t>
            </a:r>
            <a:r>
              <a:rPr lang="ko-KR" altLang="en-US" b="1" dirty="0"/>
              <a:t>신설</a:t>
            </a:r>
            <a:r>
              <a:rPr lang="en-US" altLang="ko-KR" b="1" dirty="0" smtClean="0"/>
              <a:t>)</a:t>
            </a:r>
            <a:endParaRPr lang="ko-KR" altLang="en-US" dirty="0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344487" y="1484784"/>
            <a:ext cx="9217025" cy="2376264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④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당사자가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정당한 이유 없이 자료제출명령에 따르지 아니한 때에는 법원은 자료의 기재에 대한 상대방의 주장을 진실한 것으로 인정할 수 있다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⑤ 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4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항에 해당하는 경우 자료의 제출을 신청한 당사자가 자료의 기재에 관하여 구체적으로 주장하기에 현저히 곤란한 사정이 있고 자료로 증명할 사실을 다른 증거로 증명하는 것을 기대하기도 어려운 때에는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법원은 그 당사자가 자료의 기재에 의하여 증명하고자 하는 사실에 관한 주장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을 진실한 것으로 인정할 수 있다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19373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민사소송법 제</a:t>
            </a:r>
            <a:r>
              <a:rPr lang="en-US" altLang="ko-KR" b="1" dirty="0" smtClean="0"/>
              <a:t>349</a:t>
            </a:r>
            <a:r>
              <a:rPr lang="ko-KR" altLang="en-US" b="1" dirty="0" smtClean="0"/>
              <a:t>조의 해석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 smtClean="0"/>
              <a:t>132</a:t>
            </a:r>
            <a:r>
              <a:rPr lang="ko-KR" altLang="en-US" b="1" dirty="0" smtClean="0"/>
              <a:t>조 </a:t>
            </a:r>
            <a:r>
              <a:rPr lang="en-US" altLang="ko-KR" b="1" dirty="0" smtClean="0"/>
              <a:t>4</a:t>
            </a:r>
            <a:r>
              <a:rPr lang="ko-KR" altLang="en-US" b="1" dirty="0" smtClean="0"/>
              <a:t>항과 동일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  <p:sp>
        <p:nvSpPr>
          <p:cNvPr id="8" name="직사각형 7"/>
          <p:cNvSpPr>
            <a:spLocks noChangeArrowheads="1"/>
          </p:cNvSpPr>
          <p:nvPr/>
        </p:nvSpPr>
        <p:spPr bwMode="auto">
          <a:xfrm>
            <a:off x="1343025" y="2925836"/>
            <a:ext cx="61309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hangingPunct="1"/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대법원 </a:t>
            </a:r>
            <a:r>
              <a:rPr lang="en-US" altLang="ko-KR" sz="2000" b="1" dirty="0" smtClean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2007. 9. 21</a:t>
            </a:r>
            <a:r>
              <a:rPr lang="en-US" altLang="ko-KR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. </a:t>
            </a:r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선고 </a:t>
            </a:r>
            <a:r>
              <a:rPr lang="en-US" altLang="ko-KR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2006</a:t>
            </a:r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다</a:t>
            </a:r>
            <a:r>
              <a:rPr lang="en-US" altLang="ko-KR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9446 </a:t>
            </a:r>
            <a:r>
              <a:rPr lang="ko-KR" altLang="en-US" sz="2000" b="1" dirty="0">
                <a:solidFill>
                  <a:srgbClr val="BF1400"/>
                </a:solidFill>
                <a:latin typeface="맑은 고딕" pitchFamily="50" charset="-127"/>
                <a:ea typeface="맑은 고딕" pitchFamily="50" charset="-127"/>
              </a:rPr>
              <a:t>판결</a:t>
            </a:r>
          </a:p>
        </p:txBody>
      </p:sp>
      <p:grpSp>
        <p:nvGrpSpPr>
          <p:cNvPr id="9" name="그룹 2"/>
          <p:cNvGrpSpPr>
            <a:grpSpLocks/>
          </p:cNvGrpSpPr>
          <p:nvPr/>
        </p:nvGrpSpPr>
        <p:grpSpPr bwMode="auto">
          <a:xfrm>
            <a:off x="773113" y="2878211"/>
            <a:ext cx="506412" cy="506413"/>
            <a:chOff x="495178" y="1628800"/>
            <a:chExt cx="506715" cy="506453"/>
          </a:xfrm>
        </p:grpSpPr>
        <p:sp>
          <p:nvSpPr>
            <p:cNvPr id="13" name="한쪽 모서리가 잘린 사각형 12"/>
            <p:cNvSpPr/>
            <p:nvPr/>
          </p:nvSpPr>
          <p:spPr>
            <a:xfrm>
              <a:off x="646080" y="1628800"/>
              <a:ext cx="355813" cy="488989"/>
            </a:xfrm>
            <a:prstGeom prst="snip1Rect">
              <a:avLst/>
            </a:prstGeom>
            <a:solidFill>
              <a:srgbClr val="FFFFFF"/>
            </a:solidFill>
            <a:ln w="19050">
              <a:solidFill>
                <a:srgbClr val="BF1400"/>
              </a:solidFill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/>
                <a:ea typeface="맑은 고딕"/>
              </a:endParaRPr>
            </a:p>
          </p:txBody>
        </p:sp>
        <p:cxnSp>
          <p:nvCxnSpPr>
            <p:cNvPr id="14" name="직선 연결선 13"/>
            <p:cNvCxnSpPr/>
            <p:nvPr/>
          </p:nvCxnSpPr>
          <p:spPr>
            <a:xfrm>
              <a:off x="696911" y="1924098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5" name="직선 연결선 14"/>
            <p:cNvCxnSpPr/>
            <p:nvPr/>
          </p:nvCxnSpPr>
          <p:spPr>
            <a:xfrm>
              <a:off x="696911" y="1974902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6" name="직선 연결선 15"/>
            <p:cNvCxnSpPr/>
            <p:nvPr/>
          </p:nvCxnSpPr>
          <p:spPr>
            <a:xfrm>
              <a:off x="696911" y="2033645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7" name="직선 연결선 16"/>
            <p:cNvCxnSpPr/>
            <p:nvPr/>
          </p:nvCxnSpPr>
          <p:spPr>
            <a:xfrm>
              <a:off x="696911" y="1733583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8" name="직선 연결선 17"/>
            <p:cNvCxnSpPr/>
            <p:nvPr/>
          </p:nvCxnSpPr>
          <p:spPr>
            <a:xfrm>
              <a:off x="696911" y="1784387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cxnSp>
          <p:nvCxnSpPr>
            <p:cNvPr id="19" name="직선 연결선 18"/>
            <p:cNvCxnSpPr/>
            <p:nvPr/>
          </p:nvCxnSpPr>
          <p:spPr>
            <a:xfrm>
              <a:off x="696911" y="1841542"/>
              <a:ext cx="252564" cy="0"/>
            </a:xfrm>
            <a:prstGeom prst="line">
              <a:avLst/>
            </a:prstGeom>
            <a:solidFill>
              <a:srgbClr val="FFFFFF"/>
            </a:solidFill>
            <a:ln w="15875">
              <a:solidFill>
                <a:srgbClr val="FFFFFF">
                  <a:lumMod val="75000"/>
                </a:srgbClr>
              </a:solidFill>
            </a:ln>
          </p:spPr>
        </p:cxnSp>
        <p:sp>
          <p:nvSpPr>
            <p:cNvPr id="20" name="타원 15"/>
            <p:cNvSpPr>
              <a:spLocks noChangeArrowheads="1"/>
            </p:cNvSpPr>
            <p:nvPr/>
          </p:nvSpPr>
          <p:spPr bwMode="auto">
            <a:xfrm>
              <a:off x="526947" y="1817728"/>
              <a:ext cx="279567" cy="27942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1pPr>
              <a:lvl2pPr marL="742950" indent="-28575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2pPr>
              <a:lvl3pPr marL="1143000" indent="-22860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3pPr>
              <a:lvl4pPr marL="1600200" indent="-22860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4pPr>
              <a:lvl5pPr marL="2057400" indent="-228600" eaLnBrk="0" hangingPunct="0"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50000"/>
                </a:spcBef>
                <a:spcAft>
                  <a:spcPct val="0"/>
                </a:spcAft>
                <a:buSzPct val="60000"/>
                <a:buChar char="•"/>
                <a:defRPr kumimoji="1" sz="1200">
                  <a:solidFill>
                    <a:srgbClr val="000000"/>
                  </a:solidFill>
                  <a:latin typeface="Tahoma" pitchFamily="34" charset="0"/>
                  <a:ea typeface="HY헤드라인M" pitchFamily="18" charset="-127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1" lang="ko-KR" alt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</a:endParaRPr>
            </a:p>
          </p:txBody>
        </p:sp>
        <p:pic>
          <p:nvPicPr>
            <p:cNvPr id="21" name="그림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178" y="1836095"/>
              <a:ext cx="341819" cy="29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" name="직사각형 2"/>
          <p:cNvSpPr>
            <a:spLocks noChangeArrowheads="1"/>
          </p:cNvSpPr>
          <p:nvPr/>
        </p:nvSpPr>
        <p:spPr bwMode="auto">
          <a:xfrm>
            <a:off x="490092" y="3537024"/>
            <a:ext cx="8927404" cy="2628280"/>
          </a:xfrm>
          <a:prstGeom prst="rect">
            <a:avLst/>
          </a:prstGeom>
          <a:solidFill>
            <a:srgbClr val="BFB59E">
              <a:lumMod val="20000"/>
              <a:lumOff val="80000"/>
            </a:srgbClr>
          </a:solidFill>
          <a:ln>
            <a:noFill/>
          </a:ln>
          <a:extLst/>
        </p:spPr>
        <p:txBody>
          <a:bodyPr lIns="396000" rIns="324000" anchor="ctr"/>
          <a:lstStyle/>
          <a:p>
            <a:pPr marL="0" marR="0" lvl="1" indent="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Clr>
                <a:srgbClr val="BF1400"/>
              </a:buClr>
              <a:buSzPct val="80000"/>
              <a:buFontTx/>
              <a:buNone/>
              <a:tabLst/>
              <a:defRPr/>
            </a:pPr>
            <a:r>
              <a:rPr kumimoji="0" lang="en-US" altLang="ko-KR" sz="1700" b="1" kern="10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“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당사자가 법원으로부터 문서제출명령을 받았음에도 불구하고 그 명령에 따르지 아니한 때에는 법원은 상대방의 그 문서에 관한 주장 즉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문서의 성질</a:t>
            </a:r>
            <a:r>
              <a:rPr kumimoji="0" lang="en-US" altLang="ko-KR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내용</a:t>
            </a:r>
            <a:r>
              <a:rPr kumimoji="0" lang="en-US" altLang="ko-KR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성립의 진정 등에 관한 주장을 진실한 것으로 인정할 수 있음은 </a:t>
            </a:r>
            <a:r>
              <a:rPr kumimoji="0" lang="ko-KR" altLang="en-US" sz="1700" b="1" kern="100" dirty="0" err="1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별론</a:t>
            </a:r>
            <a:r>
              <a:rPr kumimoji="0" lang="ko-KR" altLang="en-US" sz="1700" b="1" kern="100" dirty="0" err="1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으로</a:t>
            </a:r>
            <a:r>
              <a:rPr kumimoji="0" lang="ko-KR" altLang="en-US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 하고</a:t>
            </a:r>
            <a:r>
              <a:rPr kumimoji="0" lang="en-US" altLang="ko-KR" sz="1700" b="1" kern="10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그 문서들에 의하여 입증하려고 하는 상대방의 주장사실이 바로 증명되었다고 볼 수는 없으며</a:t>
            </a:r>
            <a:r>
              <a:rPr kumimoji="0" lang="en-US" altLang="ko-KR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, </a:t>
            </a:r>
            <a:r>
              <a:rPr kumimoji="0" lang="ko-KR" altLang="en-US" sz="1700" b="1" kern="100" dirty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그 주장사실의 인정 여부는 법원의 자유심증에 의하는 </a:t>
            </a:r>
            <a:r>
              <a:rPr kumimoji="0" lang="ko-KR" altLang="en-US" sz="1700" b="1" kern="100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  <a:cs typeface="Times New Roman"/>
              </a:rPr>
              <a:t>것이다</a:t>
            </a:r>
            <a:r>
              <a:rPr kumimoji="0" lang="en-US" altLang="ko-KR" sz="1700" b="1" i="0" u="none" strike="noStrike" kern="1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Times New Roman"/>
              </a:rPr>
              <a:t>.”</a:t>
            </a:r>
            <a:endParaRPr kumimoji="0" lang="ko-KR" altLang="en-US" sz="17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Calibri" pitchFamily="34" charset="0"/>
            </a:endParaRPr>
          </a:p>
        </p:txBody>
      </p:sp>
      <p:cxnSp>
        <p:nvCxnSpPr>
          <p:cNvPr id="23" name="직선 연결선 22"/>
          <p:cNvCxnSpPr/>
          <p:nvPr/>
        </p:nvCxnSpPr>
        <p:spPr>
          <a:xfrm>
            <a:off x="684213" y="3537024"/>
            <a:ext cx="8539162" cy="0"/>
          </a:xfrm>
          <a:prstGeom prst="line">
            <a:avLst/>
          </a:prstGeom>
          <a:noFill/>
          <a:ln w="9525" cap="flat" cmpd="sng" algn="ctr">
            <a:solidFill>
              <a:srgbClr val="BFB59E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4" name="직선 연결선 23"/>
          <p:cNvCxnSpPr/>
          <p:nvPr/>
        </p:nvCxnSpPr>
        <p:spPr>
          <a:xfrm>
            <a:off x="684213" y="7245424"/>
            <a:ext cx="8539162" cy="0"/>
          </a:xfrm>
          <a:prstGeom prst="line">
            <a:avLst/>
          </a:prstGeom>
          <a:noFill/>
          <a:ln w="9525" cap="flat" cmpd="sng" algn="ctr">
            <a:solidFill>
              <a:srgbClr val="BFB59E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5" name="Rectangle 11"/>
          <p:cNvSpPr>
            <a:spLocks noChangeArrowheads="1"/>
          </p:cNvSpPr>
          <p:nvPr/>
        </p:nvSpPr>
        <p:spPr bwMode="auto">
          <a:xfrm>
            <a:off x="344487" y="1268760"/>
            <a:ext cx="9217025" cy="1368152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민사소송법 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349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 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당사자가 문서를 제출하지 아니한 때의 효과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</a:p>
          <a:p>
            <a:pPr marL="180975" lvl="1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당사자가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347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조제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항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2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 및 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4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항의 규정에 의한 명령에 따르지 아니한 때에는 법원은 문서의 기재에 대한 상대방의 주장을 진실한 것으로 인정할 수 있다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0094375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latinLnBrk="1"/>
            <a:r>
              <a:rPr lang="ko-KR" altLang="en-US" b="1" dirty="0" smtClean="0"/>
              <a:t>증거제출명령 불응 시 제재의 </a:t>
            </a:r>
            <a:r>
              <a:rPr lang="ko-KR" altLang="en-US" b="1" dirty="0" err="1" smtClean="0"/>
              <a:t>특칙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 smtClean="0"/>
              <a:t>132</a:t>
            </a:r>
            <a:r>
              <a:rPr lang="ko-KR" altLang="en-US" b="1" dirty="0" smtClean="0"/>
              <a:t>조 </a:t>
            </a:r>
            <a:r>
              <a:rPr lang="en-US" altLang="ko-KR" b="1" dirty="0" smtClean="0"/>
              <a:t>5</a:t>
            </a:r>
            <a:r>
              <a:rPr lang="ko-KR" altLang="en-US" b="1" dirty="0"/>
              <a:t>항</a:t>
            </a:r>
            <a:r>
              <a:rPr lang="en-US" altLang="ko-KR" b="1" dirty="0"/>
              <a:t>)</a:t>
            </a:r>
            <a:endParaRPr lang="ko-KR" altLang="ko-KR" dirty="0"/>
          </a:p>
        </p:txBody>
      </p:sp>
      <p:grpSp>
        <p:nvGrpSpPr>
          <p:cNvPr id="10" name="그룹 3"/>
          <p:cNvGrpSpPr>
            <a:grpSpLocks/>
          </p:cNvGrpSpPr>
          <p:nvPr/>
        </p:nvGrpSpPr>
        <p:grpSpPr bwMode="auto">
          <a:xfrm>
            <a:off x="411163" y="1508044"/>
            <a:ext cx="9078912" cy="4065613"/>
            <a:chOff x="411163" y="2106938"/>
            <a:chExt cx="9078912" cy="4065728"/>
          </a:xfrm>
        </p:grpSpPr>
        <p:sp>
          <p:nvSpPr>
            <p:cNvPr id="11" name="직사각형 2"/>
            <p:cNvSpPr>
              <a:spLocks noChangeArrowheads="1"/>
            </p:cNvSpPr>
            <p:nvPr/>
          </p:nvSpPr>
          <p:spPr bwMode="auto">
            <a:xfrm>
              <a:off x="411163" y="2695526"/>
              <a:ext cx="9078912" cy="3477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2857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자료를 소지한 당사자가 정당한 이유 없이 법원의 자료제출명령에 따르지 않는 경우 실질적인 증거조사에 어려움이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있었으므로</a:t>
              </a:r>
              <a:r>
                <a:rPr lang="en-US" altLang="ko-KR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자료제출명령 불응에 따른 불이익을 강화하여 자료제출명령의 실효성을 제고하려 한다는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도입 배경 설명과</a:t>
              </a:r>
              <a:r>
                <a:rPr lang="en-US" altLang="ko-KR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특허침해소송에서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자료제출명령에 불복하는 당사자에게 과도한 불이익이 발생할 우려가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있고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의도적으로 악용하여 입증책임을 완화하려는 시도 또한 발생할 가능성이 있다는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지적 존재</a:t>
              </a:r>
              <a:endParaRPr lang="en-US" altLang="ko-KR" sz="14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개정안의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취지에는 동의하지만 개정안에 따를 경우 법관의 자유심증에 따른 사실인정 권한이 과도하게 경직될 우려가 있어 다소 엄격한 요건을 적용하는 등 보완이 필요하다는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의견에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따라 첫째</a:t>
              </a:r>
              <a:r>
                <a:rPr lang="en-US" altLang="ko-KR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자료제출을 신청한 당사자가 자료의 기재에 관하여 구체적으로 주장하기에 현저히 곤란한 사정이 있고 둘째</a:t>
              </a:r>
              <a:r>
                <a:rPr lang="en-US" altLang="ko-KR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자료로 증명할 사실을 다른 증거로 증명하는 것을 기대하기 어려운 경우에는 예외적으로 그 당사자의 증명할 사실에 관한 주장을 진실한 것으로 인정할 수 있도록 근거 규정을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수정</a:t>
              </a:r>
              <a:endParaRPr lang="en-US" altLang="ko-KR" sz="1400" b="1" kern="0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  <a:p>
              <a:pPr lvl="0" eaLnBrk="1" fontAlgn="auto" latinLnBrk="0" hangingPunct="1">
                <a:lnSpc>
                  <a:spcPct val="120000"/>
                </a:lnSpc>
                <a:spcBef>
                  <a:spcPts val="600"/>
                </a:spcBef>
                <a:spcAft>
                  <a:spcPts val="600"/>
                </a:spcAft>
                <a:buClr>
                  <a:srgbClr val="BF1400"/>
                </a:buClr>
                <a:buFont typeface="Arial" charset="0"/>
                <a:buChar char="•"/>
                <a:defRPr/>
              </a:pP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자료의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기재에 관하여 구체적으로 주장하기에 현저히 곤란한 사정이 있는지 여부</a:t>
              </a:r>
              <a:r>
                <a:rPr lang="en-US" altLang="ko-KR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다른 증거로 증명할 수 있는 가능성이 있는지 여부에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대해서</a:t>
              </a:r>
              <a:r>
                <a:rPr lang="en-US" altLang="ko-KR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,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법관이 변론 및 증거자료 등을 종합적으로 고려하여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증거제출명령 불응 시 </a:t>
              </a:r>
              <a:r>
                <a:rPr lang="ko-KR" altLang="en-US" sz="1400" b="1" kern="0" dirty="0" err="1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요증사실을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 입증된 것으로 간주할 것인지 판단할 </a:t>
              </a:r>
              <a:r>
                <a:rPr lang="ko-KR" altLang="en-US" sz="1400" b="1" kern="0" dirty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여지가 </a:t>
              </a:r>
              <a:r>
                <a:rPr lang="ko-KR" altLang="en-US" sz="1400" b="1" kern="0" dirty="0" smtClean="0">
                  <a:solidFill>
                    <a:srgbClr val="000000"/>
                  </a:solidFill>
                  <a:latin typeface="맑은 고딕" pitchFamily="50" charset="-127"/>
                  <a:ea typeface="맑은 고딕" pitchFamily="50" charset="-127"/>
                </a:rPr>
                <a:t>마련</a:t>
              </a:r>
              <a:endParaRPr lang="en-US" altLang="ko-KR" sz="1400" b="1" kern="0" dirty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grpSp>
          <p:nvGrpSpPr>
            <p:cNvPr id="12" name="그룹 3"/>
            <p:cNvGrpSpPr>
              <a:grpSpLocks/>
            </p:cNvGrpSpPr>
            <p:nvPr/>
          </p:nvGrpSpPr>
          <p:grpSpPr bwMode="auto">
            <a:xfrm>
              <a:off x="411163" y="2106938"/>
              <a:ext cx="9078912" cy="431800"/>
              <a:chOff x="411163" y="1412875"/>
              <a:chExt cx="9078912" cy="431800"/>
            </a:xfrm>
          </p:grpSpPr>
          <p:sp>
            <p:nvSpPr>
              <p:cNvPr id="14" name="Line 12"/>
              <p:cNvSpPr>
                <a:spLocks noChangeShapeType="1"/>
              </p:cNvSpPr>
              <p:nvPr/>
            </p:nvSpPr>
            <p:spPr bwMode="auto">
              <a:xfrm>
                <a:off x="415925" y="1412875"/>
                <a:ext cx="9074150" cy="0"/>
              </a:xfrm>
              <a:prstGeom prst="line">
                <a:avLst/>
              </a:prstGeom>
              <a:noFill/>
              <a:ln w="12700">
                <a:solidFill>
                  <a:srgbClr val="BFB59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r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5" name="Line 13"/>
              <p:cNvSpPr>
                <a:spLocks noChangeShapeType="1"/>
              </p:cNvSpPr>
              <p:nvPr/>
            </p:nvSpPr>
            <p:spPr bwMode="auto">
              <a:xfrm>
                <a:off x="415925" y="1844675"/>
                <a:ext cx="9074150" cy="0"/>
              </a:xfrm>
              <a:prstGeom prst="line">
                <a:avLst/>
              </a:prstGeom>
              <a:noFill/>
              <a:ln w="12700">
                <a:solidFill>
                  <a:srgbClr val="BFB59E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0" rIns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16" name="Rectangle 17"/>
              <p:cNvSpPr>
                <a:spLocks noChangeArrowheads="1"/>
              </p:cNvSpPr>
              <p:nvPr/>
            </p:nvSpPr>
            <p:spPr bwMode="auto">
              <a:xfrm>
                <a:off x="411163" y="1412875"/>
                <a:ext cx="66675" cy="431800"/>
              </a:xfrm>
              <a:prstGeom prst="rect">
                <a:avLst/>
              </a:pr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1pPr>
                <a:lvl2pPr marL="742950" indent="-28575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2pPr>
                <a:lvl3pPr marL="11430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3pPr>
                <a:lvl4pPr marL="16002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4pPr>
                <a:lvl5pPr marL="2057400" indent="-228600" eaLnBrk="0" hangingPunct="0"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Calibri" pitchFamily="34" charset="0"/>
                    <a:ea typeface="굴림" pitchFamily="50" charset="-127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맑은 고딕" pitchFamily="50" charset="-127"/>
                  <a:cs typeface="Arial" charset="0"/>
                </a:endParaRPr>
              </a:p>
            </p:txBody>
          </p:sp>
          <p:cxnSp>
            <p:nvCxnSpPr>
              <p:cNvPr id="17" name="직선 연결선 16"/>
              <p:cNvCxnSpPr/>
              <p:nvPr/>
            </p:nvCxnSpPr>
            <p:spPr>
              <a:xfrm>
                <a:off x="9490075" y="1412875"/>
                <a:ext cx="0" cy="431812"/>
              </a:xfrm>
              <a:prstGeom prst="line">
                <a:avLst/>
              </a:prstGeom>
              <a:noFill/>
              <a:ln w="9525" cap="sq" cmpd="sng" algn="ctr">
                <a:solidFill>
                  <a:srgbClr val="BFB59E">
                    <a:shade val="95000"/>
                    <a:satMod val="105000"/>
                  </a:srgbClr>
                </a:solidFill>
                <a:prstDash val="solid"/>
                <a:miter lim="800000"/>
                <a:headEnd type="none"/>
              </a:ln>
              <a:effectLst/>
            </p:spPr>
          </p:cxnSp>
        </p:grpSp>
        <p:sp>
          <p:nvSpPr>
            <p:cNvPr id="13" name="직사각형 14"/>
            <p:cNvSpPr>
              <a:spLocks noChangeArrowheads="1"/>
            </p:cNvSpPr>
            <p:nvPr/>
          </p:nvSpPr>
          <p:spPr bwMode="auto">
            <a:xfrm>
              <a:off x="657225" y="2138172"/>
              <a:ext cx="1733167" cy="369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Calibri" pitchFamily="34" charset="0"/>
                  <a:ea typeface="굴림" pitchFamily="50" charset="-127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ko-KR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rPr>
                <a:t>입법 당시 논의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515519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개정법에 따른 </a:t>
            </a:r>
            <a:r>
              <a:rPr lang="ko-KR" altLang="en-US" b="1" dirty="0" smtClean="0"/>
              <a:t>증거조사에서</a:t>
            </a:r>
            <a:r>
              <a:rPr lang="en-US" altLang="ko-KR" b="1" dirty="0" smtClean="0"/>
              <a:t> </a:t>
            </a:r>
            <a:r>
              <a:rPr lang="ko-KR" altLang="en-US" b="1" dirty="0"/>
              <a:t>고려사항</a:t>
            </a:r>
          </a:p>
        </p:txBody>
      </p:sp>
    </p:spTree>
    <p:extLst>
      <p:ext uri="{BB962C8B-B14F-4D97-AF65-F5344CB8AC3E}">
        <p14:creationId xmlns:p14="http://schemas.microsoft.com/office/powerpoint/2010/main" val="267922839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atinLnBrk="1"/>
            <a:r>
              <a:rPr lang="ko-KR" altLang="en-US" b="1" dirty="0"/>
              <a:t>개정법에 따른 증거조사에서 고려사항</a:t>
            </a:r>
            <a:endParaRPr lang="ko-KR" altLang="ko-KR" dirty="0"/>
          </a:p>
        </p:txBody>
      </p:sp>
      <p:grpSp>
        <p:nvGrpSpPr>
          <p:cNvPr id="17" name="그룹 9"/>
          <p:cNvGrpSpPr>
            <a:grpSpLocks/>
          </p:cNvGrpSpPr>
          <p:nvPr/>
        </p:nvGrpSpPr>
        <p:grpSpPr bwMode="auto">
          <a:xfrm>
            <a:off x="424309" y="1449234"/>
            <a:ext cx="9065195" cy="4428039"/>
            <a:chOff x="448679" y="2217688"/>
            <a:chExt cx="9065195" cy="4427571"/>
          </a:xfrm>
        </p:grpSpPr>
        <p:sp>
          <p:nvSpPr>
            <p:cNvPr id="18" name="직사각형 17"/>
            <p:cNvSpPr/>
            <p:nvPr/>
          </p:nvSpPr>
          <p:spPr>
            <a:xfrm>
              <a:off x="448679" y="2343088"/>
              <a:ext cx="9065195" cy="4302171"/>
            </a:xfrm>
            <a:prstGeom prst="rect">
              <a:avLst/>
            </a:prstGeom>
            <a:solidFill>
              <a:srgbClr val="BFB59E">
                <a:lumMod val="20000"/>
                <a:lumOff val="80000"/>
              </a:srgbClr>
            </a:solidFill>
          </p:spPr>
          <p:txBody>
            <a:bodyPr lIns="576000" tIns="252000" rIns="360000" bIns="216000"/>
            <a:lstStyle/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증거제출명령 </a:t>
              </a: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신청의 활성화가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예상</a:t>
              </a:r>
              <a:endParaRPr kumimoji="0" lang="en-US" altLang="ko-KR" sz="2000" b="1" kern="0" dirty="0" smtClean="0">
                <a:solidFill>
                  <a:srgbClr val="000000"/>
                </a:solidFill>
                <a:latin typeface="Calibri"/>
                <a:ea typeface="맑은 고딕"/>
              </a:endParaRPr>
            </a:p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실체적 발견이라는 입법 취지에 부합하도록 자료제출 거부의 정당한 사유가 있는 부분을 가리고 제출하도록 유도</a:t>
              </a:r>
              <a:endParaRPr kumimoji="0" lang="en-US" altLang="ko-KR" sz="2000" b="1" kern="0" dirty="0" smtClean="0">
                <a:solidFill>
                  <a:srgbClr val="000000"/>
                </a:solidFill>
                <a:latin typeface="Calibri"/>
                <a:ea typeface="맑은 고딕"/>
              </a:endParaRPr>
            </a:p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소송을 위해 필요한 영업비밀이 포함되어 있는 자료에 대해서는 열람범위제한명령과 비밀유지명령을 적절히 활용하여 당사자들이 비밀보호에 대한 신뢰를 가질 수 있도록 하는 운영 요망</a:t>
              </a:r>
              <a:endParaRPr kumimoji="0" lang="en-US" altLang="ko-KR" sz="2000" b="1" kern="0" dirty="0" smtClean="0">
                <a:solidFill>
                  <a:srgbClr val="000000"/>
                </a:solidFill>
                <a:latin typeface="Calibri"/>
                <a:ea typeface="맑은 고딕"/>
              </a:endParaRPr>
            </a:p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en-US" altLang="ko-KR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Attorneys’ eyes only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등 외국에서 유용하게 사용되고 있는 보호명령 제도를 활</a:t>
              </a: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용</a:t>
              </a:r>
              <a:endParaRPr kumimoji="0" lang="en-US" altLang="ko-KR" sz="2000" b="1" kern="0" dirty="0" smtClean="0">
                <a:solidFill>
                  <a:srgbClr val="000000"/>
                </a:solidFill>
                <a:latin typeface="Calibri"/>
                <a:ea typeface="맑은 고딕"/>
              </a:endParaRPr>
            </a:p>
          </p:txBody>
        </p:sp>
        <p:grpSp>
          <p:nvGrpSpPr>
            <p:cNvPr id="19" name="그룹 8"/>
            <p:cNvGrpSpPr>
              <a:grpSpLocks/>
            </p:cNvGrpSpPr>
            <p:nvPr/>
          </p:nvGrpSpPr>
          <p:grpSpPr bwMode="auto">
            <a:xfrm rot="2700000">
              <a:off x="396164" y="2339440"/>
              <a:ext cx="423599" cy="180096"/>
              <a:chOff x="1835044" y="4997172"/>
              <a:chExt cx="532552" cy="226418"/>
            </a:xfrm>
          </p:grpSpPr>
          <p:sp>
            <p:nvSpPr>
              <p:cNvPr id="20" name="갈매기형 수장 4"/>
              <p:cNvSpPr>
                <a:spLocks noChangeArrowheads="1"/>
              </p:cNvSpPr>
              <p:nvPr/>
            </p:nvSpPr>
            <p:spPr bwMode="auto">
              <a:xfrm>
                <a:off x="2034737" y="4997484"/>
                <a:ext cx="201556" cy="225528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1" name="갈매기형 수장 22"/>
              <p:cNvSpPr>
                <a:spLocks noChangeArrowheads="1"/>
              </p:cNvSpPr>
              <p:nvPr/>
            </p:nvSpPr>
            <p:spPr bwMode="auto">
              <a:xfrm>
                <a:off x="2161736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2" name="직사각형 23"/>
              <p:cNvSpPr>
                <a:spLocks noChangeArrowheads="1"/>
              </p:cNvSpPr>
              <p:nvPr/>
            </p:nvSpPr>
            <p:spPr bwMode="auto">
              <a:xfrm>
                <a:off x="1932019" y="5002180"/>
                <a:ext cx="199561" cy="217543"/>
              </a:xfrm>
              <a:prstGeom prst="rect">
                <a:avLst/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23" name="갈매기형 수장 28"/>
              <p:cNvSpPr>
                <a:spLocks noChangeArrowheads="1"/>
              </p:cNvSpPr>
              <p:nvPr/>
            </p:nvSpPr>
            <p:spPr bwMode="auto">
              <a:xfrm>
                <a:off x="1834360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283631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/>
          <p:cNvGrpSpPr/>
          <p:nvPr/>
        </p:nvGrpSpPr>
        <p:grpSpPr>
          <a:xfrm>
            <a:off x="-12700" y="0"/>
            <a:ext cx="9931400" cy="6858000"/>
            <a:chOff x="-12700" y="0"/>
            <a:chExt cx="9931400" cy="68580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700" y="0"/>
              <a:ext cx="9931400" cy="685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직사각형 15"/>
            <p:cNvSpPr/>
            <p:nvPr/>
          </p:nvSpPr>
          <p:spPr bwMode="auto">
            <a:xfrm>
              <a:off x="865762" y="5590562"/>
              <a:ext cx="8153930" cy="263342"/>
            </a:xfrm>
            <a:prstGeom prst="rect">
              <a:avLst/>
            </a:prstGeom>
            <a:ln w="3175">
              <a:noFill/>
            </a:ln>
          </p:spPr>
          <p:txBody>
            <a:bodyPr wrap="square" lIns="0" tIns="0" rIns="0" bIns="0">
              <a:spAutoFit/>
            </a:bodyPr>
            <a:lstStyle/>
            <a:p>
              <a:pPr algn="just" fontAlgn="auto" latinLnBrk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이 자료는 일반적인 정보 제공을 위해 준비된 것으로서 구체적인 사안을 전제로 하는 법률의견이나 자문으로 해석될 수 없고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, </a:t>
              </a: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저희 사무소의 공식적인 의견이 아닐 수 있음을 양지하여 주시기 바랍니다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. </a:t>
              </a: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이 자료에 대한 저작권 등 권리는 저희 사무소에게 있으므로 저희 사무소의 사전 동의 없이 사용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, </a:t>
              </a: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복제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, </a:t>
              </a: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활용 및 제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3</a:t>
              </a: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자에게 제공될 수 없습니다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. </a:t>
              </a:r>
              <a:r>
                <a:rPr kumimoji="0" lang="ko-KR" altLang="en-US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자료에 대해 궁금한 점이 있으면 저희 사무소 또는 발표자에게 문의하시기 바랍니다</a:t>
              </a:r>
              <a:r>
                <a:rPr kumimoji="0" lang="en-US" altLang="ko-KR" sz="750" b="0" kern="0" spc="-7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맑은 고딕"/>
                  <a:ea typeface="맑은 고딕"/>
                </a:rPr>
                <a:t>.</a:t>
              </a:r>
              <a:endParaRPr kumimoji="0" lang="ko-KR" altLang="ko-KR" sz="750" b="0" kern="0" spc="-70" dirty="0">
                <a:solidFill>
                  <a:schemeClr val="tx1">
                    <a:lumMod val="50000"/>
                    <a:lumOff val="50000"/>
                  </a:schemeClr>
                </a:solidFill>
                <a:latin typeface="맑은 고딕"/>
                <a:ea typeface="맑은 고딕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75820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개정된 증거제출명령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 smtClean="0"/>
              <a:t>132</a:t>
            </a:r>
            <a:r>
              <a:rPr lang="ko-KR" altLang="en-US" b="1" dirty="0" smtClean="0"/>
              <a:t>조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57664488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제</a:t>
            </a:r>
            <a:r>
              <a:rPr lang="en-US" altLang="ko-KR" b="1" dirty="0" smtClean="0"/>
              <a:t>132</a:t>
            </a:r>
            <a:r>
              <a:rPr lang="ko-KR" altLang="en-US" b="1" dirty="0"/>
              <a:t>조 제</a:t>
            </a:r>
            <a:r>
              <a:rPr lang="en-US" altLang="ko-KR" b="1" dirty="0"/>
              <a:t>1</a:t>
            </a:r>
            <a:r>
              <a:rPr lang="ko-KR" altLang="en-US" b="1" dirty="0"/>
              <a:t>항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60513" y="1942854"/>
            <a:ext cx="3888432" cy="394064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>
                <a:lumMod val="90000"/>
              </a:schemeClr>
            </a:solidFill>
          </a:ln>
          <a:effectLst/>
          <a:extLst/>
        </p:spPr>
        <p:txBody>
          <a:bodyPr lIns="144000" tIns="180000" rIns="144000"/>
          <a:lstStyle/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 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의 제출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법원은 특허권 또는 </a:t>
            </a:r>
            <a:r>
              <a:rPr lang="ko-KR" altLang="en-US" sz="1600" b="1" u="sng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전용실시권의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침해에 관한 소송에서 당사자의 신청에 의하여 해당 침해행위로 인한 손해를 계산하는 데 필요한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를 제출하도록 </a:t>
            </a:r>
            <a:r>
              <a:rPr lang="ko-KR" altLang="en-US" sz="1600" b="1" u="sng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다른 당사자에게</a:t>
            </a:r>
            <a:r>
              <a:rPr lang="ko-KR" altLang="en-US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명할 수 있다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. 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다만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, 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그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 소지자가 그 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서류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 제출을 거절할 정당한 이유가 있으면 그러하지 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아니한다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5436815" y="1942854"/>
            <a:ext cx="3836665" cy="394064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3">
                <a:lumMod val="90000"/>
              </a:schemeClr>
            </a:solidFill>
          </a:ln>
          <a:effectLst/>
          <a:extLst/>
        </p:spPr>
        <p:txBody>
          <a:bodyPr lIns="144000" tIns="180000" rIns="144000"/>
          <a:lstStyle/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132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조 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(</a:t>
            </a:r>
            <a:r>
              <a:rPr lang="ko-KR" altLang="en-US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의 제출</a:t>
            </a:r>
            <a:r>
              <a:rPr lang="en-US" altLang="ko-KR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)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① </a:t>
            </a:r>
            <a:r>
              <a:rPr lang="en-US" altLang="ko-KR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----------------</a:t>
            </a:r>
            <a:r>
              <a:rPr lang="ko-KR" altLang="en-US" sz="1600" b="1" u="sng" dirty="0" err="1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전용실시권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침해소송에서 당사자의 신청에 </a:t>
            </a:r>
            <a:r>
              <a:rPr lang="ko-KR" altLang="en-US" sz="1600" b="1" u="sng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의하여 상대방 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당사자에게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해당 침해의 증명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 또는 침해로 인한 손해액의 산정에 필요한 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ko-KR" altLang="en-US" sz="1600" b="1" u="sng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의 제출을</a:t>
            </a:r>
            <a:r>
              <a:rPr lang="en-US" altLang="ko-KR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--------------------.</a:t>
            </a:r>
          </a:p>
          <a:p>
            <a:pPr marL="85725" lvl="1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sz="1600" b="1" dirty="0" smtClean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</a:t>
            </a:r>
            <a:r>
              <a:rPr lang="ko-KR" altLang="en-US" sz="1600" b="1" u="sng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자료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---------------------------------------------</a:t>
            </a:r>
            <a:r>
              <a:rPr lang="ko-KR" altLang="en-US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아니하다</a:t>
            </a:r>
            <a:r>
              <a:rPr lang="en-US" altLang="ko-KR" sz="1600" b="1" dirty="0">
                <a:solidFill>
                  <a:srgbClr val="000000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85725" lvl="1" algn="ctr" latinLnBrk="0">
              <a:lnSpc>
                <a:spcPct val="14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endParaRPr lang="en-US" altLang="ko-KR" b="1" dirty="0">
              <a:solidFill>
                <a:srgbClr val="C00000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0" name="AutoShape 16"/>
          <p:cNvSpPr>
            <a:spLocks noChangeArrowheads="1"/>
          </p:cNvSpPr>
          <p:nvPr/>
        </p:nvSpPr>
        <p:spPr bwMode="auto">
          <a:xfrm>
            <a:off x="4602163" y="3176342"/>
            <a:ext cx="685800" cy="830262"/>
          </a:xfrm>
          <a:prstGeom prst="rightArrow">
            <a:avLst>
              <a:gd name="adj1" fmla="val 53606"/>
              <a:gd name="adj2" fmla="val 50106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defRPr/>
            </a:pPr>
            <a:endParaRPr lang="ko-KR" altLang="en-US" sz="2000" b="1">
              <a:solidFill>
                <a:schemeClr val="tx2">
                  <a:lumMod val="50000"/>
                </a:schemeClr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60513" y="1484784"/>
            <a:ext cx="3888432" cy="44628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</a:pPr>
            <a:r>
              <a:rPr lang="ko-KR" altLang="en-US" sz="2200" b="1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현행</a:t>
            </a:r>
            <a:endParaRPr lang="en-US" altLang="ko-KR" sz="2200" b="1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436815" y="1484784"/>
            <a:ext cx="3836665" cy="446281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accent2"/>
            </a:solidFill>
            <a:miter lim="800000"/>
            <a:headEnd/>
            <a:tailEnd/>
          </a:ln>
        </p:spPr>
        <p:txBody>
          <a:bodyPr lIns="90000" rIns="90000" anchor="ctr"/>
          <a:lstStyle/>
          <a:p>
            <a:pPr algn="ctr" latinLnBrk="0">
              <a:lnSpc>
                <a:spcPct val="120000"/>
              </a:lnSpc>
              <a:spcAft>
                <a:spcPts val="600"/>
              </a:spcAft>
              <a:buSzPct val="110000"/>
            </a:pPr>
            <a:r>
              <a:rPr lang="ko-KR" altLang="en-US" sz="2200" b="1" dirty="0">
                <a:solidFill>
                  <a:schemeClr val="bg1"/>
                </a:solidFill>
                <a:latin typeface="+mn-lt"/>
                <a:ea typeface="+mn-ea"/>
                <a:cs typeface="Calibri" pitchFamily="34" charset="0"/>
              </a:rPr>
              <a:t>개정법</a:t>
            </a:r>
            <a:endParaRPr lang="en-US" altLang="ko-KR" sz="2200" b="1" dirty="0">
              <a:solidFill>
                <a:schemeClr val="bg1"/>
              </a:solidFill>
              <a:latin typeface="+mn-lt"/>
              <a:ea typeface="+mn-ea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368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제</a:t>
            </a:r>
            <a:r>
              <a:rPr lang="en-US" altLang="ko-KR" b="1" dirty="0"/>
              <a:t>132</a:t>
            </a:r>
            <a:r>
              <a:rPr lang="ko-KR" altLang="en-US" b="1" dirty="0" smtClean="0"/>
              <a:t>조 </a:t>
            </a:r>
            <a:r>
              <a:rPr lang="ko-KR" altLang="en-US" b="1" dirty="0"/>
              <a:t>제</a:t>
            </a:r>
            <a:r>
              <a:rPr lang="en-US" altLang="ko-KR" b="1" dirty="0"/>
              <a:t>2</a:t>
            </a:r>
            <a:r>
              <a:rPr lang="ko-KR" altLang="en-US" b="1" dirty="0"/>
              <a:t>항 </a:t>
            </a:r>
            <a:r>
              <a:rPr lang="en-US" altLang="ko-KR" b="1" dirty="0"/>
              <a:t>(</a:t>
            </a:r>
            <a:r>
              <a:rPr lang="ko-KR" altLang="en-US" b="1" dirty="0"/>
              <a:t>신설</a:t>
            </a:r>
            <a:r>
              <a:rPr lang="en-US" altLang="ko-KR" b="1" dirty="0"/>
              <a:t>)</a:t>
            </a:r>
            <a:endParaRPr lang="ko-KR" altLang="en-US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44487" y="1412776"/>
            <a:ext cx="9217025" cy="1296144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②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법원은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자료의 소지자가 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항에 따른 제출을 거부할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정당한 이유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가 있다고 주장하는 경우에는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그 주장의 당부를 판단하기 위하여 자료의 제시를 명할 수 있다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.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이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경우 법원은 그 자료를 다른 사람이 보게 하여서는 아니 된다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7" name="직사각형 8"/>
          <p:cNvSpPr>
            <a:spLocks noChangeArrowheads="1"/>
          </p:cNvSpPr>
          <p:nvPr/>
        </p:nvSpPr>
        <p:spPr bwMode="auto">
          <a:xfrm>
            <a:off x="331217" y="3284983"/>
            <a:ext cx="7739063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000" b="1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개정취지</a:t>
            </a:r>
            <a:endParaRPr lang="ko-KR" altLang="en-US" sz="2000" b="1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" name="그룹 9"/>
          <p:cNvGrpSpPr>
            <a:grpSpLocks/>
          </p:cNvGrpSpPr>
          <p:nvPr/>
        </p:nvGrpSpPr>
        <p:grpSpPr bwMode="auto">
          <a:xfrm>
            <a:off x="496317" y="3945059"/>
            <a:ext cx="8849172" cy="2004221"/>
            <a:chOff x="448680" y="2217688"/>
            <a:chExt cx="8849172" cy="2004011"/>
          </a:xfrm>
        </p:grpSpPr>
        <p:sp>
          <p:nvSpPr>
            <p:cNvPr id="9" name="직사각형 8"/>
            <p:cNvSpPr/>
            <p:nvPr/>
          </p:nvSpPr>
          <p:spPr>
            <a:xfrm>
              <a:off x="448680" y="2343088"/>
              <a:ext cx="8849172" cy="1878611"/>
            </a:xfrm>
            <a:prstGeom prst="rect">
              <a:avLst/>
            </a:prstGeom>
            <a:solidFill>
              <a:srgbClr val="BFB59E">
                <a:lumMod val="20000"/>
                <a:lumOff val="80000"/>
              </a:srgbClr>
            </a:solidFill>
          </p:spPr>
          <p:txBody>
            <a:bodyPr lIns="576000" tIns="252000" rIns="360000" bIns="216000"/>
            <a:lstStyle/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증거제출명령의 거부 사유를 판단하기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위한 비밀심리절차를 도입</a:t>
              </a:r>
              <a:endParaRPr kumimoji="0" lang="en-US" altLang="ko-KR" sz="2000" b="1" kern="0" dirty="0" smtClean="0">
                <a:solidFill>
                  <a:srgbClr val="000000"/>
                </a:solidFill>
                <a:latin typeface="Calibri"/>
                <a:ea typeface="맑은 고딕"/>
              </a:endParaRPr>
            </a:p>
            <a:p>
              <a:pPr marL="285750" indent="-285750" fontAlgn="auto" latinLnBrk="0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defRPr/>
              </a:pPr>
              <a:r>
                <a:rPr lang="ko-KR" altLang="en-US" sz="2000" b="1" dirty="0" smtClean="0">
                  <a:solidFill>
                    <a:srgbClr val="000000"/>
                  </a:solidFill>
                  <a:ea typeface="맑은 고딕" pitchFamily="50" charset="-127"/>
                </a:rPr>
                <a:t>일본 </a:t>
              </a:r>
              <a:r>
                <a:rPr lang="ko-KR" altLang="en-US" sz="2000" b="1" dirty="0">
                  <a:solidFill>
                    <a:srgbClr val="000000"/>
                  </a:solidFill>
                  <a:ea typeface="맑은 고딕" pitchFamily="50" charset="-127"/>
                </a:rPr>
                <a:t>특허법 제</a:t>
              </a:r>
              <a:r>
                <a:rPr lang="en-US" altLang="ko-KR" sz="2000" b="1" dirty="0">
                  <a:solidFill>
                    <a:srgbClr val="000000"/>
                  </a:solidFill>
                  <a:ea typeface="맑은 고딕" pitchFamily="50" charset="-127"/>
                </a:rPr>
                <a:t>105</a:t>
              </a:r>
              <a:r>
                <a:rPr lang="ko-KR" altLang="en-US" sz="2000" b="1" dirty="0">
                  <a:solidFill>
                    <a:srgbClr val="000000"/>
                  </a:solidFill>
                  <a:ea typeface="맑은 고딕" pitchFamily="50" charset="-127"/>
                </a:rPr>
                <a:t>조 </a:t>
              </a:r>
              <a:r>
                <a:rPr lang="en-US" altLang="ko-KR" sz="2000" b="1" dirty="0" smtClean="0">
                  <a:solidFill>
                    <a:srgbClr val="000000"/>
                  </a:solidFill>
                  <a:ea typeface="맑은 고딕" pitchFamily="50" charset="-127"/>
                </a:rPr>
                <a:t>2</a:t>
              </a:r>
              <a:r>
                <a:rPr lang="ko-KR" altLang="en-US" sz="2000" b="1" dirty="0">
                  <a:solidFill>
                    <a:srgbClr val="000000"/>
                  </a:solidFill>
                  <a:ea typeface="맑은 고딕" pitchFamily="50" charset="-127"/>
                </a:rPr>
                <a:t>항에서도 비공개심리절차를 두고 </a:t>
              </a:r>
              <a:r>
                <a:rPr lang="ko-KR" altLang="en-US" sz="2000" b="1" dirty="0" smtClean="0">
                  <a:solidFill>
                    <a:srgbClr val="000000"/>
                  </a:solidFill>
                  <a:ea typeface="맑은 고딕" pitchFamily="50" charset="-127"/>
                </a:rPr>
                <a:t>있음</a:t>
              </a:r>
              <a:endParaRPr lang="en-US" altLang="ko-KR" sz="2000" b="1" dirty="0" smtClean="0">
                <a:solidFill>
                  <a:srgbClr val="000000"/>
                </a:solidFill>
                <a:ea typeface="맑은 고딕" pitchFamily="50" charset="-127"/>
              </a:endParaRPr>
            </a:p>
            <a:p>
              <a:pPr marL="269875" fontAlgn="auto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defRPr/>
              </a:pPr>
              <a:r>
                <a:rPr lang="ko-KR" altLang="en-US" b="1" dirty="0" smtClean="0">
                  <a:solidFill>
                    <a:srgbClr val="000000"/>
                  </a:solidFill>
                  <a:ea typeface="맑은 고딕" pitchFamily="50" charset="-127"/>
                </a:rPr>
                <a:t>‘</a:t>
              </a:r>
              <a:r>
                <a:rPr lang="ko-KR" altLang="en-US" b="1" dirty="0">
                  <a:solidFill>
                    <a:srgbClr val="000000"/>
                  </a:solidFill>
                  <a:ea typeface="맑은 고딕" pitchFamily="50" charset="-127"/>
                </a:rPr>
                <a:t>법원이 제</a:t>
              </a:r>
              <a:r>
                <a:rPr lang="en-US" altLang="ko-KR" b="1" dirty="0">
                  <a:solidFill>
                    <a:srgbClr val="000000"/>
                  </a:solidFill>
                  <a:ea typeface="맑은 고딕" pitchFamily="50" charset="-127"/>
                </a:rPr>
                <a:t>1</a:t>
              </a:r>
              <a:r>
                <a:rPr lang="ko-KR" altLang="en-US" b="1" dirty="0">
                  <a:solidFill>
                    <a:srgbClr val="000000"/>
                  </a:solidFill>
                  <a:ea typeface="맑은 고딕" pitchFamily="50" charset="-127"/>
                </a:rPr>
                <a:t>항 단서의 정당한 이유 </a:t>
              </a:r>
              <a:r>
                <a:rPr lang="ko-KR" altLang="en-US" b="1" dirty="0" err="1">
                  <a:solidFill>
                    <a:srgbClr val="000000"/>
                  </a:solidFill>
                  <a:ea typeface="맑은 고딕" pitchFamily="50" charset="-127"/>
                </a:rPr>
                <a:t>존부를</a:t>
              </a:r>
              <a:r>
                <a:rPr lang="ko-KR" altLang="en-US" b="1" dirty="0">
                  <a:solidFill>
                    <a:srgbClr val="000000"/>
                  </a:solidFill>
                  <a:ea typeface="맑은 고딕" pitchFamily="50" charset="-127"/>
                </a:rPr>
                <a:t> 판단하기 위하여 서류의 소지자에게 서류 제시를 명하되</a:t>
              </a:r>
              <a:r>
                <a:rPr lang="en-US" altLang="ko-KR" b="1" dirty="0">
                  <a:solidFill>
                    <a:srgbClr val="000000"/>
                  </a:solidFill>
                  <a:ea typeface="맑은 고딕" pitchFamily="50" charset="-127"/>
                </a:rPr>
                <a:t>, </a:t>
              </a:r>
              <a:r>
                <a:rPr lang="ko-KR" altLang="en-US" b="1" dirty="0">
                  <a:solidFill>
                    <a:srgbClr val="000000"/>
                  </a:solidFill>
                  <a:ea typeface="맑은 고딕" pitchFamily="50" charset="-127"/>
                </a:rPr>
                <a:t>어느 누구도 그 제시된 서류의 개시를 구할 수 </a:t>
              </a:r>
              <a:r>
                <a:rPr lang="ko-KR" altLang="en-US" b="1" dirty="0" smtClean="0">
                  <a:solidFill>
                    <a:srgbClr val="000000"/>
                  </a:solidFill>
                  <a:ea typeface="맑은 고딕" pitchFamily="50" charset="-127"/>
                </a:rPr>
                <a:t>없다</a:t>
              </a:r>
              <a:r>
                <a:rPr lang="en-US" altLang="ko-KR" b="1" dirty="0" smtClean="0">
                  <a:solidFill>
                    <a:srgbClr val="000000"/>
                  </a:solidFill>
                  <a:ea typeface="맑은 고딕" pitchFamily="50" charset="-127"/>
                </a:rPr>
                <a:t>.</a:t>
              </a:r>
              <a:r>
                <a:rPr lang="ko-KR" altLang="en-US" b="1" dirty="0" smtClean="0">
                  <a:solidFill>
                    <a:srgbClr val="000000"/>
                  </a:solidFill>
                  <a:ea typeface="맑은 고딕" pitchFamily="50" charset="-127"/>
                </a:rPr>
                <a:t>’</a:t>
              </a:r>
              <a:endParaRPr kumimoji="0" lang="ko-KR" altLang="en-US" b="1" kern="0" dirty="0">
                <a:solidFill>
                  <a:srgbClr val="000000"/>
                </a:solidFill>
                <a:latin typeface="Calibri"/>
                <a:ea typeface="맑은 고딕"/>
              </a:endParaRPr>
            </a:p>
          </p:txBody>
        </p:sp>
        <p:grpSp>
          <p:nvGrpSpPr>
            <p:cNvPr id="10" name="그룹 8"/>
            <p:cNvGrpSpPr>
              <a:grpSpLocks/>
            </p:cNvGrpSpPr>
            <p:nvPr/>
          </p:nvGrpSpPr>
          <p:grpSpPr bwMode="auto">
            <a:xfrm rot="2700000">
              <a:off x="396164" y="2339440"/>
              <a:ext cx="423599" cy="180096"/>
              <a:chOff x="1835044" y="4997172"/>
              <a:chExt cx="532552" cy="226418"/>
            </a:xfrm>
          </p:grpSpPr>
          <p:sp>
            <p:nvSpPr>
              <p:cNvPr id="11" name="갈매기형 수장 4"/>
              <p:cNvSpPr>
                <a:spLocks noChangeArrowheads="1"/>
              </p:cNvSpPr>
              <p:nvPr/>
            </p:nvSpPr>
            <p:spPr bwMode="auto">
              <a:xfrm>
                <a:off x="2034737" y="4997484"/>
                <a:ext cx="201556" cy="225528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2" name="갈매기형 수장 22"/>
              <p:cNvSpPr>
                <a:spLocks noChangeArrowheads="1"/>
              </p:cNvSpPr>
              <p:nvPr/>
            </p:nvSpPr>
            <p:spPr bwMode="auto">
              <a:xfrm>
                <a:off x="2161736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3" name="직사각형 23"/>
              <p:cNvSpPr>
                <a:spLocks noChangeArrowheads="1"/>
              </p:cNvSpPr>
              <p:nvPr/>
            </p:nvSpPr>
            <p:spPr bwMode="auto">
              <a:xfrm>
                <a:off x="1932019" y="5002180"/>
                <a:ext cx="199561" cy="217543"/>
              </a:xfrm>
              <a:prstGeom prst="rect">
                <a:avLst/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4" name="갈매기형 수장 28"/>
              <p:cNvSpPr>
                <a:spLocks noChangeArrowheads="1"/>
              </p:cNvSpPr>
              <p:nvPr/>
            </p:nvSpPr>
            <p:spPr bwMode="auto">
              <a:xfrm>
                <a:off x="1834360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  <p:cxnSp>
        <p:nvCxnSpPr>
          <p:cNvPr id="15" name="직선 연결선 14"/>
          <p:cNvCxnSpPr/>
          <p:nvPr/>
        </p:nvCxnSpPr>
        <p:spPr>
          <a:xfrm>
            <a:off x="272480" y="3764087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52000172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/>
              <a:t>제</a:t>
            </a:r>
            <a:r>
              <a:rPr lang="en-US" altLang="ko-KR" b="1" dirty="0"/>
              <a:t>132</a:t>
            </a:r>
            <a:r>
              <a:rPr lang="ko-KR" altLang="en-US" b="1" dirty="0" smtClean="0"/>
              <a:t>조 제</a:t>
            </a:r>
            <a:r>
              <a:rPr lang="en-US" altLang="ko-KR" b="1" dirty="0" smtClean="0"/>
              <a:t>3</a:t>
            </a:r>
            <a:r>
              <a:rPr lang="ko-KR" altLang="en-US" b="1" dirty="0" smtClean="0"/>
              <a:t>항 </a:t>
            </a:r>
            <a:r>
              <a:rPr lang="en-US" altLang="ko-KR" b="1" dirty="0"/>
              <a:t>(</a:t>
            </a:r>
            <a:r>
              <a:rPr lang="ko-KR" altLang="en-US" b="1" dirty="0"/>
              <a:t>신설</a:t>
            </a:r>
            <a:r>
              <a:rPr lang="en-US" altLang="ko-KR" b="1" dirty="0"/>
              <a:t>)</a:t>
            </a:r>
            <a:endParaRPr lang="ko-KR" altLang="en-US" dirty="0"/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344487" y="1412776"/>
            <a:ext cx="9217025" cy="1656184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③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항에 따라 제출되어야 할 자료가 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영업비밀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에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해당하나 침해의 증명 또는 손해액의 산정에 반드시 필요한 때에는 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1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 단서에 따른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정당한 이유로 보지 아니한다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.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 </a:t>
            </a:r>
            <a:r>
              <a:rPr lang="ko-KR" altLang="en-US" b="1" dirty="0" smtClean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이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경우 법원은 제출명령의 목적 내에서 열람할 수 있는 범위 또는 열람할 수 있는 사람을 지정하여야 한다</a:t>
            </a:r>
            <a:r>
              <a:rPr lang="en-US" altLang="ko-KR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7" name="직사각형 8"/>
          <p:cNvSpPr>
            <a:spLocks noChangeArrowheads="1"/>
          </p:cNvSpPr>
          <p:nvPr/>
        </p:nvSpPr>
        <p:spPr bwMode="auto">
          <a:xfrm>
            <a:off x="331217" y="3284983"/>
            <a:ext cx="7739063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000" b="1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개정취지</a:t>
            </a:r>
            <a:endParaRPr lang="ko-KR" altLang="en-US" sz="2000" b="1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8" name="그룹 9"/>
          <p:cNvGrpSpPr>
            <a:grpSpLocks/>
          </p:cNvGrpSpPr>
          <p:nvPr/>
        </p:nvGrpSpPr>
        <p:grpSpPr bwMode="auto">
          <a:xfrm>
            <a:off x="496316" y="3945060"/>
            <a:ext cx="9065195" cy="1788198"/>
            <a:chOff x="448679" y="2217688"/>
            <a:chExt cx="9065195" cy="1788010"/>
          </a:xfrm>
        </p:grpSpPr>
        <p:sp>
          <p:nvSpPr>
            <p:cNvPr id="9" name="직사각형 8"/>
            <p:cNvSpPr/>
            <p:nvPr/>
          </p:nvSpPr>
          <p:spPr>
            <a:xfrm>
              <a:off x="448679" y="2343088"/>
              <a:ext cx="9065195" cy="1662610"/>
            </a:xfrm>
            <a:prstGeom prst="rect">
              <a:avLst/>
            </a:prstGeom>
            <a:solidFill>
              <a:srgbClr val="BFB59E">
                <a:lumMod val="20000"/>
                <a:lumOff val="80000"/>
              </a:srgbClr>
            </a:solidFill>
          </p:spPr>
          <p:txBody>
            <a:bodyPr lIns="576000" tIns="252000" rIns="360000" bIns="216000"/>
            <a:lstStyle/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영업비밀을 이유로 자료제출을 거부하더라도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반드시 </a:t>
              </a: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필요한 경우 자료제출을 강제하기 위한 규정 신설</a:t>
              </a:r>
            </a:p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개정법률안 제안이유</a:t>
              </a:r>
              <a:r>
                <a:rPr kumimoji="0" lang="en-US" altLang="ko-KR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: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 소송대리인 </a:t>
              </a: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한정열람 제도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도입의 취지 기재</a:t>
              </a:r>
              <a:endParaRPr kumimoji="0" lang="ko-KR" altLang="en-US" sz="2000" b="1" kern="0" dirty="0">
                <a:solidFill>
                  <a:srgbClr val="000000"/>
                </a:solidFill>
                <a:latin typeface="Calibri"/>
                <a:ea typeface="맑은 고딕"/>
              </a:endParaRPr>
            </a:p>
          </p:txBody>
        </p:sp>
        <p:grpSp>
          <p:nvGrpSpPr>
            <p:cNvPr id="10" name="그룹 8"/>
            <p:cNvGrpSpPr>
              <a:grpSpLocks/>
            </p:cNvGrpSpPr>
            <p:nvPr/>
          </p:nvGrpSpPr>
          <p:grpSpPr bwMode="auto">
            <a:xfrm rot="2700000">
              <a:off x="396164" y="2339440"/>
              <a:ext cx="423599" cy="180096"/>
              <a:chOff x="1835044" y="4997172"/>
              <a:chExt cx="532552" cy="226418"/>
            </a:xfrm>
          </p:grpSpPr>
          <p:sp>
            <p:nvSpPr>
              <p:cNvPr id="11" name="갈매기형 수장 4"/>
              <p:cNvSpPr>
                <a:spLocks noChangeArrowheads="1"/>
              </p:cNvSpPr>
              <p:nvPr/>
            </p:nvSpPr>
            <p:spPr bwMode="auto">
              <a:xfrm>
                <a:off x="2034737" y="4997484"/>
                <a:ext cx="201556" cy="225528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2" name="갈매기형 수장 22"/>
              <p:cNvSpPr>
                <a:spLocks noChangeArrowheads="1"/>
              </p:cNvSpPr>
              <p:nvPr/>
            </p:nvSpPr>
            <p:spPr bwMode="auto">
              <a:xfrm>
                <a:off x="2161736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3" name="직사각형 23"/>
              <p:cNvSpPr>
                <a:spLocks noChangeArrowheads="1"/>
              </p:cNvSpPr>
              <p:nvPr/>
            </p:nvSpPr>
            <p:spPr bwMode="auto">
              <a:xfrm>
                <a:off x="1932019" y="5002180"/>
                <a:ext cx="199561" cy="217543"/>
              </a:xfrm>
              <a:prstGeom prst="rect">
                <a:avLst/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4" name="갈매기형 수장 28"/>
              <p:cNvSpPr>
                <a:spLocks noChangeArrowheads="1"/>
              </p:cNvSpPr>
              <p:nvPr/>
            </p:nvSpPr>
            <p:spPr bwMode="auto">
              <a:xfrm>
                <a:off x="1834360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  <p:cxnSp>
        <p:nvCxnSpPr>
          <p:cNvPr id="15" name="직선 연결선 14"/>
          <p:cNvCxnSpPr/>
          <p:nvPr/>
        </p:nvCxnSpPr>
        <p:spPr>
          <a:xfrm>
            <a:off x="272480" y="3764087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40835499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제</a:t>
            </a:r>
            <a:r>
              <a:rPr lang="en-US" altLang="ko-KR" b="1" dirty="0"/>
              <a:t>132</a:t>
            </a:r>
            <a:r>
              <a:rPr lang="ko-KR" altLang="en-US" b="1" dirty="0" smtClean="0"/>
              <a:t>조 </a:t>
            </a:r>
            <a:r>
              <a:rPr lang="ko-KR" altLang="en-US" b="1" dirty="0"/>
              <a:t>제</a:t>
            </a:r>
            <a:r>
              <a:rPr lang="en-US" altLang="ko-KR" b="1" dirty="0" smtClean="0"/>
              <a:t>4, </a:t>
            </a:r>
            <a:r>
              <a:rPr lang="en-US" altLang="ko-KR" b="1" dirty="0"/>
              <a:t>5</a:t>
            </a:r>
            <a:r>
              <a:rPr lang="ko-KR" altLang="en-US" b="1" dirty="0"/>
              <a:t>항 </a:t>
            </a:r>
            <a:r>
              <a:rPr lang="en-US" altLang="ko-KR" b="1" dirty="0"/>
              <a:t>(</a:t>
            </a:r>
            <a:r>
              <a:rPr lang="ko-KR" altLang="en-US" b="1" dirty="0"/>
              <a:t>신설</a:t>
            </a:r>
            <a:r>
              <a:rPr lang="en-US" altLang="ko-KR" b="1" dirty="0" smtClean="0"/>
              <a:t>)</a:t>
            </a:r>
            <a:endParaRPr lang="ko-KR" altLang="en-US" dirty="0"/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344487" y="1484784"/>
            <a:ext cx="9217025" cy="2376264"/>
          </a:xfrm>
          <a:prstGeom prst="rect">
            <a:avLst/>
          </a:prstGeom>
          <a:noFill/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2000" tIns="144000" rIns="72000" anchor="t" anchorCtr="0"/>
          <a:lstStyle/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④ </a:t>
            </a: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당사자가 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정당한 이유 없이 자료제출명령에 따르지 아니한 때에는 법원은 자료의 기재에 대한 상대방의 주장을 진실한 것으로 인정할 수 있다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  <a:p>
            <a:pPr marL="542925" lvl="1" indent="-361950" latinLnBrk="0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Pct val="100000"/>
            </a:pPr>
            <a:r>
              <a:rPr lang="en-US" altLang="ko-KR" b="1" dirty="0" smtClean="0">
                <a:latin typeface="+mn-lt"/>
                <a:ea typeface="+mn-ea"/>
                <a:cs typeface="Calibri" pitchFamily="34" charset="0"/>
              </a:rPr>
              <a:t>⑤ 	</a:t>
            </a:r>
            <a:r>
              <a:rPr lang="ko-KR" altLang="en-US" b="1" dirty="0" smtClean="0">
                <a:latin typeface="+mn-lt"/>
                <a:ea typeface="+mn-ea"/>
                <a:cs typeface="Calibri" pitchFamily="34" charset="0"/>
              </a:rPr>
              <a:t>제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4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항에 해당하는 경우 자료의 제출을 신청한 당사자가 자료의 기재에 관하여 구체적으로 주장하기에 현저히 곤란한 사정이 있고 자료로 증명할 사실을 다른 증거로 증명하는 것을 기대하기도 어려운 때에는 </a:t>
            </a:r>
            <a:r>
              <a:rPr lang="ko-KR" altLang="en-US" b="1" dirty="0">
                <a:solidFill>
                  <a:srgbClr val="C00000"/>
                </a:solidFill>
                <a:latin typeface="+mn-lt"/>
                <a:ea typeface="+mn-ea"/>
                <a:cs typeface="Calibri" pitchFamily="34" charset="0"/>
              </a:rPr>
              <a:t>법원은 그 당사자가 자료의 기재에 의하여 증명하고자 하는 사실에 관한 주장</a:t>
            </a:r>
            <a:r>
              <a:rPr lang="ko-KR" altLang="en-US" b="1" dirty="0">
                <a:latin typeface="+mn-lt"/>
                <a:ea typeface="+mn-ea"/>
                <a:cs typeface="Calibri" pitchFamily="34" charset="0"/>
              </a:rPr>
              <a:t>을 진실한 것으로 인정할 수 있다</a:t>
            </a:r>
            <a:r>
              <a:rPr lang="en-US" altLang="ko-KR" b="1" dirty="0">
                <a:latin typeface="+mn-lt"/>
                <a:ea typeface="+mn-ea"/>
                <a:cs typeface="Calibri" pitchFamily="34" charset="0"/>
              </a:rPr>
              <a:t>.</a:t>
            </a:r>
          </a:p>
        </p:txBody>
      </p:sp>
      <p:sp>
        <p:nvSpPr>
          <p:cNvPr id="8" name="직사각형 8"/>
          <p:cNvSpPr>
            <a:spLocks noChangeArrowheads="1"/>
          </p:cNvSpPr>
          <p:nvPr/>
        </p:nvSpPr>
        <p:spPr bwMode="auto">
          <a:xfrm>
            <a:off x="331217" y="4149079"/>
            <a:ext cx="7739063" cy="439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1pPr>
            <a:lvl2pPr marL="742950" indent="-28575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2pPr>
            <a:lvl3pPr marL="11430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3pPr>
            <a:lvl4pPr marL="16002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4pPr>
            <a:lvl5pPr marL="2057400" indent="-228600" eaLnBrk="0" hangingPunct="0"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50000"/>
              </a:spcBef>
              <a:spcAft>
                <a:spcPct val="0"/>
              </a:spcAft>
              <a:buSzPct val="60000"/>
              <a:buChar char="•"/>
              <a:defRPr kumimoji="1" sz="1200">
                <a:solidFill>
                  <a:srgbClr val="000000"/>
                </a:solidFill>
                <a:latin typeface="Tahoma" pitchFamily="34" charset="0"/>
                <a:ea typeface="HY헤드라인M" pitchFamily="18" charset="-127"/>
              </a:defRPr>
            </a:lvl9pPr>
          </a:lstStyle>
          <a:p>
            <a:pPr eaLnBrk="1" latinLnBrk="0" hangingPunct="1">
              <a:lnSpc>
                <a:spcPct val="126000"/>
              </a:lnSpc>
            </a:pPr>
            <a:r>
              <a:rPr lang="ko-KR" altLang="en-US" sz="2000" b="1" dirty="0" smtClean="0">
                <a:solidFill>
                  <a:srgbClr val="C00000"/>
                </a:solidFill>
                <a:latin typeface="맑은 고딕" pitchFamily="50" charset="-127"/>
                <a:ea typeface="맑은 고딕" pitchFamily="50" charset="-127"/>
              </a:rPr>
              <a:t>개정취지</a:t>
            </a:r>
            <a:endParaRPr lang="ko-KR" altLang="en-US" sz="2000" b="1" dirty="0">
              <a:solidFill>
                <a:srgbClr val="C00000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9" name="그룹 9"/>
          <p:cNvGrpSpPr>
            <a:grpSpLocks/>
          </p:cNvGrpSpPr>
          <p:nvPr/>
        </p:nvGrpSpPr>
        <p:grpSpPr bwMode="auto">
          <a:xfrm>
            <a:off x="496316" y="4809155"/>
            <a:ext cx="9065195" cy="1356149"/>
            <a:chOff x="448679" y="2217688"/>
            <a:chExt cx="9065195" cy="1356007"/>
          </a:xfrm>
        </p:grpSpPr>
        <p:sp>
          <p:nvSpPr>
            <p:cNvPr id="10" name="직사각형 9"/>
            <p:cNvSpPr/>
            <p:nvPr/>
          </p:nvSpPr>
          <p:spPr>
            <a:xfrm>
              <a:off x="448679" y="2343088"/>
              <a:ext cx="9065195" cy="1230607"/>
            </a:xfrm>
            <a:prstGeom prst="rect">
              <a:avLst/>
            </a:prstGeom>
            <a:solidFill>
              <a:srgbClr val="BFB59E">
                <a:lumMod val="20000"/>
                <a:lumOff val="80000"/>
              </a:srgbClr>
            </a:solidFill>
          </p:spPr>
          <p:txBody>
            <a:bodyPr lIns="576000" tIns="252000" rIns="360000" bIns="216000"/>
            <a:lstStyle/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증거제출명령에 </a:t>
              </a: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불응한 경우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제재규정 신설</a:t>
              </a:r>
              <a:endParaRPr kumimoji="0" lang="en-US" altLang="ko-KR" sz="2000" b="1" kern="0" dirty="0" smtClean="0">
                <a:solidFill>
                  <a:srgbClr val="000000"/>
                </a:solidFill>
                <a:latin typeface="Calibri"/>
                <a:ea typeface="맑은 고딕"/>
              </a:endParaRPr>
            </a:p>
            <a:p>
              <a:pPr marL="285750" marR="0" lvl="0" indent="-28575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1000"/>
                </a:spcAft>
                <a:buClr>
                  <a:srgbClr val="BF1400"/>
                </a:buClr>
                <a:buSzPct val="80000"/>
                <a:buFont typeface="Arial" pitchFamily="34" charset="0"/>
                <a:buChar char="•"/>
                <a:tabLst/>
                <a:defRPr/>
              </a:pPr>
              <a:r>
                <a:rPr kumimoji="0" lang="ko-KR" altLang="en-US" sz="2000" b="1" kern="0" dirty="0" err="1" smtClean="0">
                  <a:solidFill>
                    <a:srgbClr val="000000"/>
                  </a:solidFill>
                  <a:latin typeface="Calibri"/>
                  <a:ea typeface="맑은 고딕"/>
                </a:rPr>
                <a:t>요증사실을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 </a:t>
              </a:r>
              <a:r>
                <a:rPr kumimoji="0" lang="ko-KR" altLang="en-US" sz="2000" b="1" kern="0" dirty="0">
                  <a:solidFill>
                    <a:srgbClr val="000000"/>
                  </a:solidFill>
                  <a:latin typeface="Calibri"/>
                  <a:ea typeface="맑은 고딕"/>
                </a:rPr>
                <a:t>진실한 것으로 인정할 수 있도록 함으로써 </a:t>
              </a:r>
              <a:r>
                <a:rPr kumimoji="0" lang="ko-KR" altLang="en-US" sz="2000" b="1" kern="0" dirty="0" smtClean="0">
                  <a:solidFill>
                    <a:srgbClr val="000000"/>
                  </a:solidFill>
                  <a:latin typeface="Calibri"/>
                  <a:ea typeface="맑은 고딕"/>
                </a:rPr>
                <a:t>입증부담을 완화</a:t>
              </a:r>
              <a:endParaRPr kumimoji="0" lang="ko-KR" altLang="en-US" sz="2000" b="1" kern="0" dirty="0">
                <a:solidFill>
                  <a:srgbClr val="000000"/>
                </a:solidFill>
                <a:latin typeface="Calibri"/>
                <a:ea typeface="맑은 고딕"/>
              </a:endParaRPr>
            </a:p>
          </p:txBody>
        </p:sp>
        <p:grpSp>
          <p:nvGrpSpPr>
            <p:cNvPr id="11" name="그룹 8"/>
            <p:cNvGrpSpPr>
              <a:grpSpLocks/>
            </p:cNvGrpSpPr>
            <p:nvPr/>
          </p:nvGrpSpPr>
          <p:grpSpPr bwMode="auto">
            <a:xfrm rot="2700000">
              <a:off x="396164" y="2339440"/>
              <a:ext cx="423599" cy="180096"/>
              <a:chOff x="1835044" y="4997172"/>
              <a:chExt cx="532552" cy="226418"/>
            </a:xfrm>
          </p:grpSpPr>
          <p:sp>
            <p:nvSpPr>
              <p:cNvPr id="12" name="갈매기형 수장 4"/>
              <p:cNvSpPr>
                <a:spLocks noChangeArrowheads="1"/>
              </p:cNvSpPr>
              <p:nvPr/>
            </p:nvSpPr>
            <p:spPr bwMode="auto">
              <a:xfrm>
                <a:off x="2034737" y="4997484"/>
                <a:ext cx="201556" cy="225528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3" name="갈매기형 수장 22"/>
              <p:cNvSpPr>
                <a:spLocks noChangeArrowheads="1"/>
              </p:cNvSpPr>
              <p:nvPr/>
            </p:nvSpPr>
            <p:spPr bwMode="auto">
              <a:xfrm>
                <a:off x="2161736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4" name="직사각형 23"/>
              <p:cNvSpPr>
                <a:spLocks noChangeArrowheads="1"/>
              </p:cNvSpPr>
              <p:nvPr/>
            </p:nvSpPr>
            <p:spPr bwMode="auto">
              <a:xfrm>
                <a:off x="1932019" y="5002180"/>
                <a:ext cx="199561" cy="217543"/>
              </a:xfrm>
              <a:prstGeom prst="rect">
                <a:avLst/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  <p:sp>
            <p:nvSpPr>
              <p:cNvPr id="15" name="갈매기형 수장 28"/>
              <p:cNvSpPr>
                <a:spLocks noChangeArrowheads="1"/>
              </p:cNvSpPr>
              <p:nvPr/>
            </p:nvSpPr>
            <p:spPr bwMode="auto">
              <a:xfrm>
                <a:off x="1834360" y="4997483"/>
                <a:ext cx="201557" cy="225527"/>
              </a:xfrm>
              <a:prstGeom prst="chevron">
                <a:avLst>
                  <a:gd name="adj" fmla="val 50000"/>
                </a:avLst>
              </a:prstGeom>
              <a:solidFill>
                <a:srgbClr val="BF50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>
                <a:lvl1pPr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1pPr>
                <a:lvl2pPr marL="742950" indent="-28575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2pPr>
                <a:lvl3pPr marL="11430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3pPr>
                <a:lvl4pPr marL="16002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4pPr>
                <a:lvl5pPr marL="2057400" indent="-228600" eaLnBrk="0" hangingPunct="0"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ct val="50000"/>
                  </a:spcBef>
                  <a:spcAft>
                    <a:spcPct val="0"/>
                  </a:spcAft>
                  <a:buSzPct val="60000"/>
                  <a:buChar char="•"/>
                  <a:defRPr kumimoji="1" sz="1200">
                    <a:solidFill>
                      <a:srgbClr val="000000"/>
                    </a:solidFill>
                    <a:latin typeface="Tahoma" pitchFamily="34" charset="0"/>
                    <a:ea typeface="HY헤드라인M" pitchFamily="18" charset="-127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3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ko-KR" altLang="en-US" sz="18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맑은 고딕" pitchFamily="50" charset="-127"/>
                  <a:ea typeface="맑은 고딕" pitchFamily="50" charset="-127"/>
                </a:endParaRPr>
              </a:p>
            </p:txBody>
          </p:sp>
        </p:grpSp>
      </p:grpSp>
      <p:cxnSp>
        <p:nvCxnSpPr>
          <p:cNvPr id="16" name="직선 연결선 15"/>
          <p:cNvCxnSpPr/>
          <p:nvPr/>
        </p:nvCxnSpPr>
        <p:spPr>
          <a:xfrm>
            <a:off x="272480" y="4628183"/>
            <a:ext cx="8940800" cy="0"/>
          </a:xfrm>
          <a:prstGeom prst="line">
            <a:avLst/>
          </a:prstGeom>
          <a:noFill/>
          <a:ln w="12700" cap="flat" cmpd="sng" algn="ctr">
            <a:solidFill>
              <a:srgbClr val="BF1400"/>
            </a:solidFill>
            <a:prstDash val="solid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20189308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b="1" dirty="0" smtClean="0"/>
              <a:t>증거제출명령 범위 확대</a:t>
            </a:r>
            <a:r>
              <a:rPr lang="en-US" altLang="ko-KR" b="1" dirty="0" smtClean="0"/>
              <a:t>(</a:t>
            </a:r>
            <a:r>
              <a:rPr lang="ko-KR" altLang="en-US" b="1" dirty="0" smtClean="0"/>
              <a:t>제</a:t>
            </a:r>
            <a:r>
              <a:rPr lang="en-US" altLang="ko-KR" b="1" dirty="0" smtClean="0"/>
              <a:t>1</a:t>
            </a:r>
            <a:r>
              <a:rPr lang="ko-KR" altLang="en-US" b="1" dirty="0" smtClean="0"/>
              <a:t>항</a:t>
            </a:r>
            <a:r>
              <a:rPr lang="en-US" altLang="ko-KR" b="1" dirty="0" smtClean="0"/>
              <a:t>)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5397179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Type A-2 Image Design (English)">
  <a:themeElements>
    <a:clrScheme name="사용자 지정 88">
      <a:dk1>
        <a:srgbClr val="000000"/>
      </a:dk1>
      <a:lt1>
        <a:sysClr val="window" lastClr="FFFFFF"/>
      </a:lt1>
      <a:dk2>
        <a:srgbClr val="F1590E"/>
      </a:dk2>
      <a:lt2>
        <a:srgbClr val="682C1A"/>
      </a:lt2>
      <a:accent1>
        <a:srgbClr val="FBE8D5"/>
      </a:accent1>
      <a:accent2>
        <a:srgbClr val="9B9B9B"/>
      </a:accent2>
      <a:accent3>
        <a:srgbClr val="E6E6E6"/>
      </a:accent3>
      <a:accent4>
        <a:srgbClr val="FFFFFF"/>
      </a:accent4>
      <a:accent5>
        <a:srgbClr val="F9BD9F"/>
      </a:accent5>
      <a:accent6>
        <a:srgbClr val="90AAC5"/>
      </a:accent6>
      <a:hlink>
        <a:srgbClr val="F1590E"/>
      </a:hlink>
      <a:folHlink>
        <a:srgbClr val="999999"/>
      </a:folHlink>
    </a:clrScheme>
    <a:fontScheme name="사용자 지정 4">
      <a:majorFont>
        <a:latin typeface="Calibri"/>
        <a:ea typeface="맑은 고딕"/>
        <a:cs typeface=""/>
      </a:majorFont>
      <a:minorFont>
        <a:latin typeface="Calibri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/>
        </a:solidFill>
        <a:ln w="9525" cap="flat" cmpd="sng" algn="ctr">
          <a:solidFill>
            <a:schemeClr val="accent2"/>
          </a:solidFill>
          <a:prstDash val="solid"/>
        </a:ln>
        <a:effectLst/>
      </a:spPr>
      <a:bodyPr rot="0" spcFirstLastPara="0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i="0" u="none" strike="noStrike" kern="1200" cap="none" spc="0" normalizeH="0" baseline="0" noProof="0" smtClean="0">
            <a:ln>
              <a:noFill/>
            </a:ln>
            <a:effectLst/>
            <a:uLnTx/>
            <a:uFillTx/>
            <a:latin typeface="+mn-lt"/>
            <a:ea typeface="+mn-ea"/>
            <a:cs typeface="+mn-cs"/>
          </a:defRPr>
        </a:defPPr>
      </a:lstStyle>
    </a:spDef>
    <a:lnDef>
      <a:spPr>
        <a:noFill/>
        <a:ln w="19050" cap="flat" cmpd="sng" algn="ctr">
          <a:solidFill>
            <a:schemeClr val="accent2"/>
          </a:solidFill>
          <a:prstDash val="solid"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square" rtlCol="0" anchor="ctr" anchorCtr="0"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i="0" u="none" strike="noStrike" kern="1200" cap="none" spc="0" normalizeH="0" baseline="0" noProof="0" smtClean="0">
            <a:ln>
              <a:noFill/>
            </a:ln>
            <a:effectLst/>
            <a:uLnTx/>
            <a:uFillTx/>
            <a:latin typeface="+mn-lt"/>
            <a:ea typeface="+mn-ea"/>
            <a:cs typeface="+mn-cs"/>
          </a:defRPr>
        </a:defPPr>
      </a:lstStyle>
    </a:tx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8679</TotalTime>
  <Words>2150</Words>
  <Application>Microsoft Office PowerPoint</Application>
  <PresentationFormat>A4 용지(210x297mm)</PresentationFormat>
  <Paragraphs>180</Paragraphs>
  <Slides>35</Slides>
  <Notes>2</Notes>
  <HiddenSlides>0</HiddenSlides>
  <MMClips>0</MMClips>
  <ScaleCrop>false</ScaleCrop>
  <HeadingPairs>
    <vt:vector size="6" baseType="variant"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35</vt:i4>
      </vt:variant>
    </vt:vector>
  </HeadingPairs>
  <TitlesOfParts>
    <vt:vector size="37" baseType="lpstr">
      <vt:lpstr>Type A-2 Image Design (English)</vt:lpstr>
      <vt:lpstr>think-cell Slide</vt:lpstr>
      <vt:lpstr>개정 특허법(2016. 6. 30. 시행)에 따른 증거조사</vt:lpstr>
      <vt:lpstr>PowerPoint 프레젠테이션</vt:lpstr>
      <vt:lpstr>개정 특허법(2016. 6. 30. 시행)의 주요 개정내용</vt:lpstr>
      <vt:lpstr>개정된 증거제출명령(제132조)</vt:lpstr>
      <vt:lpstr>제132조 제1항</vt:lpstr>
      <vt:lpstr>제132조 제2항 (신설)</vt:lpstr>
      <vt:lpstr>제132조 제3항 (신설)</vt:lpstr>
      <vt:lpstr>제132조 제4, 5항 (신설)</vt:lpstr>
      <vt:lpstr>증거제출명령 범위 확대(제1항)</vt:lpstr>
      <vt:lpstr>제132조 제1항</vt:lpstr>
      <vt:lpstr>현행법상 제출명령의 대상: ‘서류’</vt:lpstr>
      <vt:lpstr>‘서류’에서 ‘자료’로 확대</vt:lpstr>
      <vt:lpstr>참고: 현행 부정경쟁방지법상 자료제출명령</vt:lpstr>
      <vt:lpstr>‘침해의 증명’을 위한 자료도 포함</vt:lpstr>
      <vt:lpstr>제품샘플도 자료에 포함되는지?</vt:lpstr>
      <vt:lpstr>미국 Discovery 절차의 제품샘플 제출 사례</vt:lpstr>
      <vt:lpstr>증거제출명령 절차</vt:lpstr>
      <vt:lpstr>정당한 이유 판단을 위한 비밀심리절차(In-camera) 도입(제2항)</vt:lpstr>
      <vt:lpstr>비밀심리절차(In-camera)</vt:lpstr>
      <vt:lpstr>자료제출 거부의 정당한 이유</vt:lpstr>
      <vt:lpstr>영업비밀과 열람범위제한명령(제3항)</vt:lpstr>
      <vt:lpstr>영업비밀에 해당하는 경우</vt:lpstr>
      <vt:lpstr>미국 Discovery 절차의 Protective order</vt:lpstr>
      <vt:lpstr>열람범위제한명령 운영방안</vt:lpstr>
      <vt:lpstr>열람범위제한명령을 위반한 경우 제재 조치</vt:lpstr>
      <vt:lpstr>비밀유지명령과의 조화</vt:lpstr>
      <vt:lpstr>비밀유지명령 제도의 주요 절차</vt:lpstr>
      <vt:lpstr>비밀유지명령의 운영개선</vt:lpstr>
      <vt:lpstr>증거제출명령 불응 시 제재 (제4, 5항)</vt:lpstr>
      <vt:lpstr>제132조 제4, 5항 (신설)</vt:lpstr>
      <vt:lpstr>민사소송법 제349조의 해석(제132조 4항과 동일)</vt:lpstr>
      <vt:lpstr>증거제출명령 불응 시 제재의 특칙(제132조 5항)</vt:lpstr>
      <vt:lpstr>개정법에 따른 증거조사에서 고려사항</vt:lpstr>
      <vt:lpstr>개정법에 따른 증거조사에서 고려사항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Slides for K&amp;C PowerPoint Template</dc:title>
  <dc:creator>이기석</dc:creator>
  <cp:lastModifiedBy>Windows 사용자</cp:lastModifiedBy>
  <cp:revision>982</cp:revision>
  <cp:lastPrinted>2016-05-31T02:02:18Z</cp:lastPrinted>
  <dcterms:created xsi:type="dcterms:W3CDTF">2012-06-13T02:25:48Z</dcterms:created>
  <dcterms:modified xsi:type="dcterms:W3CDTF">2016-06-10T06:17:27Z</dcterms:modified>
</cp:coreProperties>
</file>